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1" r:id="rId4"/>
    <p:sldId id="260" r:id="rId5"/>
    <p:sldId id="258" r:id="rId6"/>
    <p:sldId id="259" r:id="rId7"/>
    <p:sldId id="261" r:id="rId8"/>
    <p:sldId id="262" r:id="rId9"/>
    <p:sldId id="263" r:id="rId10"/>
    <p:sldId id="264" r:id="rId11"/>
    <p:sldId id="265" r:id="rId12"/>
    <p:sldId id="266" r:id="rId13"/>
    <p:sldId id="267" r:id="rId14"/>
    <p:sldId id="270" r:id="rId15"/>
    <p:sldId id="268" r:id="rId16"/>
    <p:sldId id="269" r:id="rId17"/>
    <p:sldId id="272" r:id="rId18"/>
    <p:sldId id="277" r:id="rId19"/>
    <p:sldId id="278" r:id="rId20"/>
    <p:sldId id="279" r:id="rId21"/>
    <p:sldId id="280" r:id="rId22"/>
    <p:sldId id="273" r:id="rId23"/>
    <p:sldId id="274" r:id="rId24"/>
    <p:sldId id="275" r:id="rId25"/>
    <p:sldId id="276"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1/15/2025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1/15/2025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1/15/2025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64419" y="2530658"/>
            <a:ext cx="7766936" cy="1646302"/>
          </a:xfrm>
        </p:spPr>
        <p:txBody>
          <a:bodyPr/>
          <a:lstStyle/>
          <a:p>
            <a:pPr algn="ctr"/>
            <a:r>
              <a:rPr lang="es-CL" sz="3600" dirty="0" smtClean="0">
                <a:solidFill>
                  <a:schemeClr val="accent5">
                    <a:lumMod val="50000"/>
                  </a:schemeClr>
                </a:solidFill>
              </a:rPr>
              <a:t>¿Es posible presentar una carpeta legal, que no genere reparos, en las compraventas financiadas con créditos hipotecarios? Y si es así, ¿cómo debería ser? </a:t>
            </a:r>
            <a:endParaRPr lang="en-US" sz="3600" dirty="0">
              <a:solidFill>
                <a:schemeClr val="accent5">
                  <a:lumMod val="50000"/>
                </a:schemeClr>
              </a:solidFill>
            </a:endParaRPr>
          </a:p>
        </p:txBody>
      </p:sp>
      <p:sp>
        <p:nvSpPr>
          <p:cNvPr id="3" name="Subtítulo 2"/>
          <p:cNvSpPr>
            <a:spLocks noGrp="1"/>
          </p:cNvSpPr>
          <p:nvPr>
            <p:ph type="subTitle" idx="1"/>
          </p:nvPr>
        </p:nvSpPr>
        <p:spPr>
          <a:xfrm>
            <a:off x="4166184" y="4361794"/>
            <a:ext cx="7766936" cy="1647788"/>
          </a:xfrm>
        </p:spPr>
        <p:txBody>
          <a:bodyPr>
            <a:normAutofit fontScale="62500" lnSpcReduction="20000"/>
          </a:bodyPr>
          <a:lstStyle/>
          <a:p>
            <a:endParaRPr lang="es-CL" dirty="0" smtClean="0"/>
          </a:p>
          <a:p>
            <a:endParaRPr lang="es-CL" dirty="0"/>
          </a:p>
          <a:p>
            <a:pPr algn="ctr"/>
            <a:r>
              <a:rPr lang="es-CL" sz="3400" b="1" dirty="0" err="1" smtClean="0">
                <a:solidFill>
                  <a:schemeClr val="accent5">
                    <a:lumMod val="75000"/>
                  </a:schemeClr>
                </a:solidFill>
              </a:rPr>
              <a:t>Nathalie</a:t>
            </a:r>
            <a:r>
              <a:rPr lang="es-CL" sz="3400" b="1" dirty="0" smtClean="0">
                <a:solidFill>
                  <a:schemeClr val="accent5">
                    <a:lumMod val="75000"/>
                  </a:schemeClr>
                </a:solidFill>
              </a:rPr>
              <a:t> Contreras López</a:t>
            </a:r>
          </a:p>
          <a:p>
            <a:pPr algn="ctr"/>
            <a:r>
              <a:rPr lang="es-CL" sz="3400" b="1" dirty="0" smtClean="0">
                <a:solidFill>
                  <a:schemeClr val="accent5">
                    <a:lumMod val="75000"/>
                  </a:schemeClr>
                </a:solidFill>
              </a:rPr>
              <a:t>Abogada inmobiliaria y corredora de propiedades</a:t>
            </a:r>
          </a:p>
          <a:p>
            <a:pPr algn="ctr"/>
            <a:r>
              <a:rPr lang="es-CL" sz="3400" b="1" dirty="0" smtClean="0">
                <a:solidFill>
                  <a:schemeClr val="accent5">
                    <a:lumMod val="75000"/>
                  </a:schemeClr>
                </a:solidFill>
              </a:rPr>
              <a:t> </a:t>
            </a:r>
            <a:r>
              <a:rPr lang="es-CL" sz="3400" b="1" dirty="0" err="1" smtClean="0">
                <a:solidFill>
                  <a:schemeClr val="accent5">
                    <a:lumMod val="75000"/>
                  </a:schemeClr>
                </a:solidFill>
              </a:rPr>
              <a:t>Lex</a:t>
            </a:r>
            <a:r>
              <a:rPr lang="es-CL" sz="3400" b="1" dirty="0" smtClean="0">
                <a:solidFill>
                  <a:schemeClr val="accent5">
                    <a:lumMod val="75000"/>
                  </a:schemeClr>
                </a:solidFill>
              </a:rPr>
              <a:t> Urbana Propiedades</a:t>
            </a:r>
            <a:endParaRPr lang="en-US" sz="3400" b="1" dirty="0">
              <a:solidFill>
                <a:schemeClr val="accent5">
                  <a:lumMod val="75000"/>
                </a:schemeClr>
              </a:solidFill>
            </a:endParaRPr>
          </a:p>
        </p:txBody>
      </p:sp>
    </p:spTree>
    <p:extLst>
      <p:ext uri="{BB962C8B-B14F-4D97-AF65-F5344CB8AC3E}">
        <p14:creationId xmlns:p14="http://schemas.microsoft.com/office/powerpoint/2010/main" val="40687058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342900" lvl="0" indent="-342900" algn="ctr">
              <a:lnSpc>
                <a:spcPct val="107000"/>
              </a:lnSpc>
              <a:spcAft>
                <a:spcPts val="800"/>
              </a:spcAft>
            </a:pPr>
            <a:r>
              <a:rPr lang="es-CL" sz="2700" b="1" dirty="0">
                <a:solidFill>
                  <a:schemeClr val="accent5">
                    <a:lumMod val="75000"/>
                  </a:schemeClr>
                </a:solidFill>
                <a:latin typeface="Arial" panose="020B0604020202020204" pitchFamily="34" charset="0"/>
                <a:ea typeface="Calibri" panose="020F0502020204030204" pitchFamily="34" charset="0"/>
                <a:cs typeface="Times New Roman" panose="02020603050405020304" pitchFamily="18" charset="0"/>
              </a:rPr>
              <a:t>No revisar los documentos una vez que son emitidos por el organismo o autoridad respectiva.</a:t>
            </a:r>
            <a:r>
              <a:rPr lang="en-US" sz="3200" dirty="0">
                <a:latin typeface="Calibri" panose="020F0502020204030204" pitchFamily="34" charset="0"/>
                <a:ea typeface="Calibri" panose="020F0502020204030204" pitchFamily="34" charset="0"/>
                <a:cs typeface="Times New Roman" panose="02020603050405020304" pitchFamily="18" charset="0"/>
              </a:rPr>
              <a:t/>
            </a:r>
            <a:br>
              <a:rPr lang="en-US" sz="32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Marcador de contenido 2"/>
          <p:cNvSpPr>
            <a:spLocks noGrp="1"/>
          </p:cNvSpPr>
          <p:nvPr>
            <p:ph idx="1"/>
          </p:nvPr>
        </p:nvSpPr>
        <p:spPr/>
        <p:txBody>
          <a:bodyPr/>
          <a:lstStyle/>
          <a:p>
            <a:pPr marL="685800" algn="just">
              <a:lnSpc>
                <a:spcPct val="107000"/>
              </a:lnSpc>
            </a:pP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Los organismos que emiten los diversos documentos, no son infalibles, y a veces los funcionarios cometen errores de redacción, numeración, alteración del nombre del propietario, rol del inmueble, etc., los que indudablemente darán lugar a futuros reparos una vez que sean presentados al </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abogado. Éste </a:t>
            </a: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solicitará acompañar nuevamente dichos documentos, pero corregidos.</a:t>
            </a:r>
            <a:endPar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spcAft>
                <a:spcPts val="800"/>
              </a:spcAft>
            </a:pPr>
            <a:r>
              <a:rPr lang="es-CL" b="1" dirty="0">
                <a:solidFill>
                  <a:schemeClr val="tx1"/>
                </a:solidFill>
                <a:latin typeface="Arial" panose="020B0604020202020204" pitchFamily="34" charset="0"/>
                <a:ea typeface="Calibri" panose="020F0502020204030204" pitchFamily="34" charset="0"/>
                <a:cs typeface="Times New Roman" panose="02020603050405020304" pitchFamily="18" charset="0"/>
              </a:rPr>
              <a:t>Solución práctica:</a:t>
            </a: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 Cada vez que se emite un documento por algún organismo (en general, pero especialmente en los de carácter municipal), se aconseja </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verificar, </a:t>
            </a: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en ese mismo momento, que la información esté correcta (nombre del propietario, dirección del inmueble, numeración, rol de avalúo fiscal, etc.), y si existe un error, pedir que se corrija inmediatamente. Esto </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nos permitirá </a:t>
            </a: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ahorrar tiempo y dinero.</a:t>
            </a:r>
            <a:endPar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635684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marL="342900" lvl="0" indent="-342900" algn="ctr">
              <a:lnSpc>
                <a:spcPct val="107000"/>
              </a:lnSpc>
              <a:spcAft>
                <a:spcPts val="800"/>
              </a:spcAft>
            </a:pPr>
            <a:r>
              <a:rPr lang="es-CL" sz="2400" b="1" dirty="0" smtClean="0">
                <a:solidFill>
                  <a:schemeClr val="accent5">
                    <a:lumMod val="75000"/>
                  </a:schemeClr>
                </a:solidFill>
                <a:latin typeface="Arial" panose="020B0604020202020204" pitchFamily="34" charset="0"/>
                <a:ea typeface="Calibri" panose="020F0502020204030204" pitchFamily="34" charset="0"/>
                <a:cs typeface="Times New Roman" panose="02020603050405020304" pitchFamily="18" charset="0"/>
              </a:rPr>
              <a:t>Implicancias del Estado Civil y los Regímenes Matrimoniales en </a:t>
            </a:r>
            <a:r>
              <a:rPr lang="es-CL" sz="2400" b="1" dirty="0">
                <a:solidFill>
                  <a:schemeClr val="accent5">
                    <a:lumMod val="75000"/>
                  </a:schemeClr>
                </a:solidFill>
                <a:latin typeface="Arial" panose="020B0604020202020204" pitchFamily="34" charset="0"/>
                <a:ea typeface="Calibri" panose="020F0502020204030204" pitchFamily="34" charset="0"/>
                <a:cs typeface="Times New Roman" panose="02020603050405020304" pitchFamily="18" charset="0"/>
              </a:rPr>
              <a:t>las operaciones de compraventa de bienes raíces:</a:t>
            </a:r>
            <a:r>
              <a:rPr lang="en-US" sz="2400" dirty="0">
                <a:latin typeface="Calibri" panose="020F0502020204030204" pitchFamily="34" charset="0"/>
                <a:ea typeface="Calibri" panose="020F0502020204030204" pitchFamily="34" charset="0"/>
                <a:cs typeface="Times New Roman" panose="02020603050405020304" pitchFamily="18" charset="0"/>
              </a:rPr>
              <a:t/>
            </a:r>
            <a:br>
              <a:rPr lang="en-US" sz="2400" dirty="0">
                <a:latin typeface="Calibri" panose="020F0502020204030204" pitchFamily="34" charset="0"/>
                <a:ea typeface="Calibri" panose="020F0502020204030204" pitchFamily="34" charset="0"/>
                <a:cs typeface="Times New Roman" panose="02020603050405020304" pitchFamily="18" charset="0"/>
              </a:rPr>
            </a:br>
            <a:endParaRPr lang="en-US" sz="2400" dirty="0"/>
          </a:p>
        </p:txBody>
      </p:sp>
      <p:sp>
        <p:nvSpPr>
          <p:cNvPr id="3" name="Marcador de contenido 2"/>
          <p:cNvSpPr>
            <a:spLocks noGrp="1"/>
          </p:cNvSpPr>
          <p:nvPr>
            <p:ph idx="1"/>
          </p:nvPr>
        </p:nvSpPr>
        <p:spPr>
          <a:xfrm>
            <a:off x="677334" y="2160589"/>
            <a:ext cx="8596668" cy="4282252"/>
          </a:xfrm>
        </p:spPr>
        <p:txBody>
          <a:bodyPr>
            <a:normAutofit/>
          </a:bodyPr>
          <a:lstStyle/>
          <a:p>
            <a:pPr marL="685800" algn="just">
              <a:lnSpc>
                <a:spcPct val="107000"/>
              </a:lnSpc>
            </a:pPr>
            <a:r>
              <a:rPr lang="es-CL" b="1" u="sng" dirty="0" smtClean="0">
                <a:solidFill>
                  <a:schemeClr val="tx1"/>
                </a:solidFill>
              </a:rPr>
              <a:t>Estado Civil</a:t>
            </a:r>
            <a:r>
              <a:rPr lang="es-CL" dirty="0" smtClean="0">
                <a:solidFill>
                  <a:schemeClr val="tx1"/>
                </a:solidFill>
              </a:rPr>
              <a:t>: “</a:t>
            </a:r>
            <a:r>
              <a:rPr lang="es-MX" dirty="0" smtClean="0">
                <a:solidFill>
                  <a:schemeClr val="tx1"/>
                </a:solidFill>
              </a:rPr>
              <a:t>Es </a:t>
            </a:r>
            <a:r>
              <a:rPr lang="es-MX" dirty="0">
                <a:solidFill>
                  <a:schemeClr val="tx1"/>
                </a:solidFill>
              </a:rPr>
              <a:t>la calidad o posición usualmente permanente, que un individuo ocupa en la sociedad, en orden a sus relaciones de familia, en cuanto le confiere o impone determinados derechos, deberes y obligaciones </a:t>
            </a:r>
            <a:r>
              <a:rPr lang="es-MX" dirty="0" smtClean="0">
                <a:solidFill>
                  <a:schemeClr val="tx1"/>
                </a:solidFill>
              </a:rPr>
              <a:t>civiles” (Profesor Antonio </a:t>
            </a:r>
            <a:r>
              <a:rPr lang="es-MX" dirty="0" err="1" smtClean="0">
                <a:solidFill>
                  <a:schemeClr val="tx1"/>
                </a:solidFill>
              </a:rPr>
              <a:t>Vodanovic</a:t>
            </a:r>
            <a:r>
              <a:rPr lang="es-MX" dirty="0" smtClean="0">
                <a:solidFill>
                  <a:schemeClr val="tx1"/>
                </a:solidFill>
              </a:rPr>
              <a:t> H.).</a:t>
            </a:r>
          </a:p>
          <a:p>
            <a:pPr marL="685800" algn="just">
              <a:lnSpc>
                <a:spcPct val="107000"/>
              </a:lnSpc>
            </a:pPr>
            <a:r>
              <a:rPr lang="es-CL" dirty="0" smtClean="0">
                <a:solidFill>
                  <a:schemeClr val="tx1"/>
                </a:solidFill>
              </a:rPr>
              <a:t>Definición legal Art. 304 Código Civil.</a:t>
            </a:r>
          </a:p>
          <a:p>
            <a:pPr indent="0" algn="just">
              <a:lnSpc>
                <a:spcPct val="107000"/>
              </a:lnSpc>
              <a:buNone/>
            </a:pPr>
            <a:r>
              <a:rPr lang="es-CL" b="1" u="sng" dirty="0" smtClean="0">
                <a:solidFill>
                  <a:schemeClr val="tx1"/>
                </a:solidFill>
              </a:rPr>
              <a:t>A) </a:t>
            </a:r>
            <a:r>
              <a:rPr lang="es-CL" b="1" u="sng" dirty="0" smtClean="0">
                <a:solidFill>
                  <a:schemeClr val="tx1"/>
                </a:solidFill>
              </a:rPr>
              <a:t>Soltero</a:t>
            </a:r>
          </a:p>
          <a:p>
            <a:pPr indent="0" algn="just">
              <a:lnSpc>
                <a:spcPct val="107000"/>
              </a:lnSpc>
              <a:buNone/>
            </a:pPr>
            <a:r>
              <a:rPr lang="es-CL" b="1" u="sng" dirty="0" smtClean="0">
                <a:solidFill>
                  <a:schemeClr val="tx1"/>
                </a:solidFill>
              </a:rPr>
              <a:t>B) Casado</a:t>
            </a:r>
            <a:r>
              <a:rPr lang="es-CL" b="1" dirty="0" smtClean="0">
                <a:solidFill>
                  <a:schemeClr val="tx1"/>
                </a:solidFill>
              </a:rPr>
              <a:t>:     </a:t>
            </a:r>
            <a:r>
              <a:rPr lang="es-CL" dirty="0" smtClean="0">
                <a:solidFill>
                  <a:schemeClr val="tx1"/>
                </a:solidFill>
              </a:rPr>
              <a:t>- Régimen de Sociedad Conyugal</a:t>
            </a:r>
          </a:p>
          <a:p>
            <a:pPr indent="0" algn="just">
              <a:lnSpc>
                <a:spcPct val="107000"/>
              </a:lnSpc>
              <a:buNone/>
            </a:pPr>
            <a:r>
              <a:rPr lang="es-CL" dirty="0" smtClean="0">
                <a:solidFill>
                  <a:schemeClr val="tx1"/>
                </a:solidFill>
              </a:rPr>
              <a:t>                     </a:t>
            </a:r>
            <a:r>
              <a:rPr lang="es-CL" dirty="0" smtClean="0">
                <a:solidFill>
                  <a:schemeClr val="tx1"/>
                </a:solidFill>
              </a:rPr>
              <a:t>- Régimen de Separación Total de Bienes</a:t>
            </a:r>
          </a:p>
          <a:p>
            <a:pPr indent="0" algn="just">
              <a:lnSpc>
                <a:spcPct val="107000"/>
              </a:lnSpc>
              <a:buNone/>
            </a:pPr>
            <a:r>
              <a:rPr lang="es-CL" dirty="0" smtClean="0">
                <a:solidFill>
                  <a:schemeClr val="tx1"/>
                </a:solidFill>
              </a:rPr>
              <a:t>                     - Régimen de Participación en Los Gananciales</a:t>
            </a:r>
          </a:p>
          <a:p>
            <a:pPr indent="0" algn="just">
              <a:lnSpc>
                <a:spcPct val="107000"/>
              </a:lnSpc>
              <a:buNone/>
            </a:pPr>
            <a:r>
              <a:rPr lang="es-CL" b="1" u="sng" dirty="0" smtClean="0">
                <a:solidFill>
                  <a:schemeClr val="tx1"/>
                </a:solidFill>
              </a:rPr>
              <a:t>c) Divorciado:</a:t>
            </a:r>
          </a:p>
          <a:p>
            <a:pPr indent="0" algn="just">
              <a:lnSpc>
                <a:spcPct val="107000"/>
              </a:lnSpc>
              <a:buNone/>
            </a:pPr>
            <a:r>
              <a:rPr lang="es-CL" b="1" u="sng" dirty="0" smtClean="0">
                <a:solidFill>
                  <a:schemeClr val="tx1"/>
                </a:solidFill>
              </a:rPr>
              <a:t>D) Viudo:</a:t>
            </a:r>
          </a:p>
          <a:p>
            <a:pPr indent="0" algn="just">
              <a:lnSpc>
                <a:spcPct val="107000"/>
              </a:lnSpc>
              <a:buNone/>
            </a:pPr>
            <a:endParaRPr lang="en-US" b="1" u="sng" dirty="0">
              <a:solidFill>
                <a:schemeClr val="tx1"/>
              </a:solidFill>
            </a:endParaRPr>
          </a:p>
        </p:txBody>
      </p:sp>
    </p:spTree>
    <p:extLst>
      <p:ext uri="{BB962C8B-B14F-4D97-AF65-F5344CB8AC3E}">
        <p14:creationId xmlns:p14="http://schemas.microsoft.com/office/powerpoint/2010/main" val="962731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546538"/>
            <a:ext cx="8596668" cy="693683"/>
          </a:xfrm>
        </p:spPr>
        <p:txBody>
          <a:bodyPr/>
          <a:lstStyle/>
          <a:p>
            <a:r>
              <a:rPr lang="es-CL" dirty="0" smtClean="0">
                <a:solidFill>
                  <a:schemeClr val="accent5">
                    <a:lumMod val="75000"/>
                  </a:schemeClr>
                </a:solidFill>
              </a:rPr>
              <a:t>Implicancias del estado civil de casado:</a:t>
            </a:r>
            <a:endParaRPr lang="en-US" dirty="0">
              <a:solidFill>
                <a:schemeClr val="accent5">
                  <a:lumMod val="75000"/>
                </a:schemeClr>
              </a:solidFill>
            </a:endParaRPr>
          </a:p>
        </p:txBody>
      </p:sp>
      <p:sp>
        <p:nvSpPr>
          <p:cNvPr id="3" name="Marcador de contenido 2"/>
          <p:cNvSpPr>
            <a:spLocks noGrp="1"/>
          </p:cNvSpPr>
          <p:nvPr>
            <p:ph idx="1"/>
          </p:nvPr>
        </p:nvSpPr>
        <p:spPr>
          <a:xfrm>
            <a:off x="677334" y="1471449"/>
            <a:ext cx="8596668" cy="4569914"/>
          </a:xfrm>
        </p:spPr>
        <p:txBody>
          <a:bodyPr/>
          <a:lstStyle/>
          <a:p>
            <a:pPr marL="0" indent="0">
              <a:buNone/>
            </a:pPr>
            <a:r>
              <a:rPr lang="es-CL" b="1" dirty="0" smtClean="0">
                <a:solidFill>
                  <a:srgbClr val="C00000"/>
                </a:solidFill>
              </a:rPr>
              <a:t>RÉGIMEN DE SOCIEDAD CONYUGAL:</a:t>
            </a:r>
          </a:p>
          <a:p>
            <a:pPr marL="0" indent="0">
              <a:buNone/>
            </a:pPr>
            <a:endParaRPr lang="es-CL" dirty="0" smtClean="0">
              <a:solidFill>
                <a:schemeClr val="tx1"/>
              </a:solidFill>
            </a:endParaRPr>
          </a:p>
          <a:p>
            <a:pPr algn="just">
              <a:buAutoNum type="arabicParenR"/>
            </a:pPr>
            <a:r>
              <a:rPr lang="es-CL" b="1" u="sng" dirty="0" smtClean="0">
                <a:solidFill>
                  <a:schemeClr val="tx1"/>
                </a:solidFill>
              </a:rPr>
              <a:t>Si el vendedor adquirió el inmueble estando casado bajo el régimen de sociedad conyugal</a:t>
            </a:r>
            <a:r>
              <a:rPr lang="es-CL" dirty="0" smtClean="0">
                <a:solidFill>
                  <a:schemeClr val="tx1"/>
                </a:solidFill>
              </a:rPr>
              <a:t>, el inmueble ingresó al haber social absoluto, lo cual significa que en la compraventa deberá comparecer el marido como vendedor del inmueble, en su calidad de jefe de la sociedad conyugal, y su cónyuge deberá comparecer autorizando la venta y por la cláusula de declaración de bien familiar.</a:t>
            </a:r>
          </a:p>
          <a:p>
            <a:pPr algn="just">
              <a:buAutoNum type="arabicParenR"/>
            </a:pPr>
            <a:r>
              <a:rPr lang="es-CL" b="1" u="sng" dirty="0" smtClean="0">
                <a:solidFill>
                  <a:schemeClr val="tx1"/>
                </a:solidFill>
              </a:rPr>
              <a:t>Si el vendedor otorga un mandato para que otra persona comparezca en su nombre</a:t>
            </a:r>
            <a:r>
              <a:rPr lang="es-CL" dirty="0" smtClean="0">
                <a:solidFill>
                  <a:schemeClr val="tx1"/>
                </a:solidFill>
              </a:rPr>
              <a:t>, el mandato debe hacerse respetando las mismas normas anteriores: Debe otorgarse por el marido en calidad de jefe de la sociedad conyugal, y debe incluirse cláusula en que la mujer comparezca otorgando expresamente la autorización de la venta y de declaración de bien familiar.</a:t>
            </a:r>
          </a:p>
        </p:txBody>
      </p:sp>
    </p:spTree>
    <p:extLst>
      <p:ext uri="{BB962C8B-B14F-4D97-AF65-F5344CB8AC3E}">
        <p14:creationId xmlns:p14="http://schemas.microsoft.com/office/powerpoint/2010/main" val="9519635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620110"/>
            <a:ext cx="8596668" cy="5833241"/>
          </a:xfrm>
        </p:spPr>
        <p:txBody>
          <a:bodyPr>
            <a:normAutofit/>
          </a:bodyPr>
          <a:lstStyle/>
          <a:p>
            <a:pPr marL="0" indent="0">
              <a:buNone/>
            </a:pPr>
            <a:r>
              <a:rPr lang="es-CL" b="1" dirty="0" smtClean="0">
                <a:solidFill>
                  <a:schemeClr val="tx1"/>
                </a:solidFill>
              </a:rPr>
              <a:t>3) </a:t>
            </a:r>
            <a:r>
              <a:rPr lang="es-CL" b="1" u="sng" dirty="0" smtClean="0">
                <a:solidFill>
                  <a:schemeClr val="tx1"/>
                </a:solidFill>
              </a:rPr>
              <a:t>Caso de mujer casada en sociedad conyugal que vende un inmueble de su patrimonio reservado</a:t>
            </a:r>
            <a:r>
              <a:rPr lang="es-CL" dirty="0" smtClean="0">
                <a:solidFill>
                  <a:schemeClr val="tx1"/>
                </a:solidFill>
              </a:rPr>
              <a:t>:</a:t>
            </a:r>
          </a:p>
          <a:p>
            <a:pPr algn="just">
              <a:buFontTx/>
              <a:buChar char="-"/>
            </a:pPr>
            <a:r>
              <a:rPr lang="es-CL" dirty="0" smtClean="0">
                <a:solidFill>
                  <a:schemeClr val="tx1"/>
                </a:solidFill>
              </a:rPr>
              <a:t>Es necesario que en el título vigente, al momento de comprar el inmueble </a:t>
            </a:r>
            <a:r>
              <a:rPr lang="es-CL" u="sng" dirty="0" smtClean="0">
                <a:solidFill>
                  <a:schemeClr val="tx1"/>
                </a:solidFill>
              </a:rPr>
              <a:t>haya expresado actuar en ejercicio de su patrimonio reservado</a:t>
            </a:r>
            <a:r>
              <a:rPr lang="es-CL" dirty="0" smtClean="0">
                <a:solidFill>
                  <a:schemeClr val="tx1"/>
                </a:solidFill>
              </a:rPr>
              <a:t>, conforme al artículo 150 del Código Civil.</a:t>
            </a:r>
          </a:p>
          <a:p>
            <a:pPr algn="just">
              <a:buFontTx/>
              <a:buChar char="-"/>
            </a:pPr>
            <a:r>
              <a:rPr lang="es-CL" dirty="0" smtClean="0">
                <a:solidFill>
                  <a:schemeClr val="tx1"/>
                </a:solidFill>
              </a:rPr>
              <a:t>Es necesario </a:t>
            </a:r>
            <a:r>
              <a:rPr lang="es-CL" u="sng" dirty="0" smtClean="0">
                <a:solidFill>
                  <a:schemeClr val="tx1"/>
                </a:solidFill>
              </a:rPr>
              <a:t>que haya acreditado su patrimonio reservado con a lo menos, dos documentos </a:t>
            </a:r>
            <a:r>
              <a:rPr lang="es-CL" dirty="0" smtClean="0">
                <a:solidFill>
                  <a:schemeClr val="tx1"/>
                </a:solidFill>
              </a:rPr>
              <a:t>(ej. Liquidaciones de sueldo, certificado de cotizaciones, iniciación de actividades, facturas, etc.).</a:t>
            </a:r>
          </a:p>
          <a:p>
            <a:pPr algn="just">
              <a:buFontTx/>
              <a:buChar char="-"/>
            </a:pPr>
            <a:r>
              <a:rPr lang="es-CL" dirty="0" smtClean="0">
                <a:solidFill>
                  <a:schemeClr val="tx1"/>
                </a:solidFill>
              </a:rPr>
              <a:t>Si se acreditó con un documento, el abogado que estudia los títulos, solicitará como reparo, </a:t>
            </a:r>
            <a:r>
              <a:rPr lang="es-CL" u="sng" dirty="0" smtClean="0">
                <a:solidFill>
                  <a:schemeClr val="tx1"/>
                </a:solidFill>
              </a:rPr>
              <a:t>otro documento anterior a la época de adquisición del inmueble, para completar los dos documentos que se exigen</a:t>
            </a:r>
            <a:r>
              <a:rPr lang="es-CL" dirty="0" smtClean="0">
                <a:solidFill>
                  <a:schemeClr val="tx1"/>
                </a:solidFill>
              </a:rPr>
              <a:t>.</a:t>
            </a:r>
          </a:p>
          <a:p>
            <a:pPr algn="just">
              <a:buFontTx/>
              <a:buChar char="-"/>
            </a:pPr>
            <a:r>
              <a:rPr lang="es-CL" dirty="0" smtClean="0">
                <a:solidFill>
                  <a:schemeClr val="tx1"/>
                </a:solidFill>
              </a:rPr>
              <a:t>Si en el título vigente, la mujer ha expresado actuar conforme a su patrimonio reservado, pero </a:t>
            </a:r>
            <a:r>
              <a:rPr lang="es-CL" dirty="0">
                <a:solidFill>
                  <a:schemeClr val="tx1"/>
                </a:solidFill>
              </a:rPr>
              <a:t>é</a:t>
            </a:r>
            <a:r>
              <a:rPr lang="es-CL" dirty="0" smtClean="0">
                <a:solidFill>
                  <a:schemeClr val="tx1"/>
                </a:solidFill>
              </a:rPr>
              <a:t>ste no fue acreditado con dos documentos, o habiéndole solicitado el abogado, como reparo, acompañar dos documentos anteriores a la época de la adquisición del inmueble, ella no los acompaña; </a:t>
            </a:r>
            <a:r>
              <a:rPr lang="es-CL" u="sng" dirty="0">
                <a:solidFill>
                  <a:schemeClr val="tx1"/>
                </a:solidFill>
              </a:rPr>
              <a:t>s</a:t>
            </a:r>
            <a:r>
              <a:rPr lang="es-CL" u="sng" dirty="0" smtClean="0">
                <a:solidFill>
                  <a:schemeClr val="tx1"/>
                </a:solidFill>
              </a:rPr>
              <a:t>e entenderá que el bien raíz ingresó al haber social absoluto de la sociedad, por lo que deberá comparecer a la venta el marido como jefe de la sociedad conyugal, y ella autorizando la venta</a:t>
            </a:r>
            <a:r>
              <a:rPr lang="es-CL" dirty="0" smtClean="0">
                <a:solidFill>
                  <a:schemeClr val="tx1"/>
                </a:solidFill>
              </a:rPr>
              <a:t>.</a:t>
            </a:r>
          </a:p>
        </p:txBody>
      </p:sp>
    </p:spTree>
    <p:extLst>
      <p:ext uri="{BB962C8B-B14F-4D97-AF65-F5344CB8AC3E}">
        <p14:creationId xmlns:p14="http://schemas.microsoft.com/office/powerpoint/2010/main" val="3372323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504497"/>
            <a:ext cx="8596668" cy="5536865"/>
          </a:xfrm>
        </p:spPr>
        <p:txBody>
          <a:bodyPr>
            <a:normAutofit lnSpcReduction="10000"/>
          </a:bodyPr>
          <a:lstStyle/>
          <a:p>
            <a:pPr marL="0" lvl="0" indent="0" algn="just">
              <a:buClr>
                <a:srgbClr val="90C226"/>
              </a:buClr>
              <a:buNone/>
            </a:pPr>
            <a:r>
              <a:rPr lang="es-CL" b="1" dirty="0" smtClean="0">
                <a:solidFill>
                  <a:prstClr val="black"/>
                </a:solidFill>
              </a:rPr>
              <a:t>4)</a:t>
            </a:r>
            <a:r>
              <a:rPr lang="es-CL" b="1" u="sng" dirty="0" smtClean="0">
                <a:solidFill>
                  <a:prstClr val="black"/>
                </a:solidFill>
              </a:rPr>
              <a:t> Caso de la mujer casada en sociedad conyugal, que vende un inmueble que forma parte de su haber propio </a:t>
            </a:r>
            <a:r>
              <a:rPr lang="es-CL" b="1" dirty="0" smtClean="0">
                <a:solidFill>
                  <a:prstClr val="black"/>
                </a:solidFill>
              </a:rPr>
              <a:t>(ej.: Inmueble adquirido antes del matrimonio):</a:t>
            </a:r>
            <a:r>
              <a:rPr lang="es-CL" dirty="0" smtClean="0">
                <a:solidFill>
                  <a:prstClr val="black"/>
                </a:solidFill>
              </a:rPr>
              <a:t> Deberá comparecer como vendedor el marido, en su calidad de administrador de la sociedad conyugal, y deberá comparecer la mujer otorgando su voluntad, de forma expresa y directa en el contrato.</a:t>
            </a:r>
          </a:p>
          <a:p>
            <a:pPr marL="0" lvl="0" indent="0" algn="just">
              <a:buClr>
                <a:srgbClr val="90C226"/>
              </a:buClr>
              <a:buNone/>
            </a:pPr>
            <a:r>
              <a:rPr lang="es-CL" b="1" dirty="0" smtClean="0">
                <a:solidFill>
                  <a:prstClr val="black"/>
                </a:solidFill>
              </a:rPr>
              <a:t>5) </a:t>
            </a:r>
            <a:r>
              <a:rPr lang="es-CL" b="1" u="sng" dirty="0" smtClean="0">
                <a:solidFill>
                  <a:prstClr val="black"/>
                </a:solidFill>
              </a:rPr>
              <a:t>Caso de mujer casada en sociedad conyugal, que vende un inmueble que forma parte de su patrimonio reservado, y renuncia a los gananciales, una vez terminado dicho régimen.</a:t>
            </a:r>
          </a:p>
          <a:p>
            <a:pPr marL="0" lvl="0" indent="0" algn="just">
              <a:buClr>
                <a:srgbClr val="90C226"/>
              </a:buClr>
              <a:buNone/>
            </a:pPr>
            <a:endParaRPr lang="es-CL" u="sng" dirty="0">
              <a:solidFill>
                <a:prstClr val="black"/>
              </a:solidFill>
            </a:endParaRPr>
          </a:p>
          <a:p>
            <a:pPr marL="0" lvl="0" indent="0" algn="just">
              <a:buClr>
                <a:srgbClr val="90C226"/>
              </a:buClr>
              <a:buNone/>
            </a:pPr>
            <a:r>
              <a:rPr lang="es-CL" b="1" u="sng" dirty="0" smtClean="0">
                <a:solidFill>
                  <a:schemeClr val="accent5">
                    <a:lumMod val="75000"/>
                  </a:schemeClr>
                </a:solidFill>
              </a:rPr>
              <a:t>COMPRADOR</a:t>
            </a:r>
            <a:r>
              <a:rPr lang="es-CL" b="1" dirty="0" smtClean="0">
                <a:solidFill>
                  <a:schemeClr val="accent5">
                    <a:lumMod val="75000"/>
                  </a:schemeClr>
                </a:solidFill>
              </a:rPr>
              <a:t>:</a:t>
            </a:r>
            <a:endParaRPr lang="es-CL" b="1" dirty="0">
              <a:solidFill>
                <a:schemeClr val="accent5">
                  <a:lumMod val="75000"/>
                </a:schemeClr>
              </a:solidFill>
            </a:endParaRPr>
          </a:p>
          <a:p>
            <a:pPr marL="0" lvl="0" indent="0" algn="just">
              <a:buClr>
                <a:srgbClr val="90C226"/>
              </a:buClr>
              <a:buNone/>
            </a:pPr>
            <a:r>
              <a:rPr lang="es-CL" b="1" dirty="0" smtClean="0">
                <a:solidFill>
                  <a:prstClr val="black"/>
                </a:solidFill>
              </a:rPr>
              <a:t>5) </a:t>
            </a:r>
            <a:r>
              <a:rPr lang="es-CL" b="1" u="sng" dirty="0" smtClean="0">
                <a:solidFill>
                  <a:prstClr val="black"/>
                </a:solidFill>
              </a:rPr>
              <a:t>Caso de mujer que compra un inmueble con su patrimonio reservado:</a:t>
            </a:r>
            <a:r>
              <a:rPr lang="es-CL" dirty="0" smtClean="0">
                <a:solidFill>
                  <a:prstClr val="black"/>
                </a:solidFill>
              </a:rPr>
              <a:t> Debe acreditar su patrimonio reservado con a lo menos dos documentos (liquidaciones de sueldo, certificado de cotizaciones, etc.).</a:t>
            </a:r>
          </a:p>
          <a:p>
            <a:pPr marL="0" lvl="0" indent="0" algn="just">
              <a:buClr>
                <a:srgbClr val="90C226"/>
              </a:buClr>
              <a:buNone/>
            </a:pPr>
            <a:endParaRPr lang="es-CL" b="1" u="sng" dirty="0">
              <a:solidFill>
                <a:prstClr val="black"/>
              </a:solidFill>
            </a:endParaRPr>
          </a:p>
          <a:p>
            <a:pPr marL="0" lvl="0" indent="0" algn="just">
              <a:buClr>
                <a:srgbClr val="90C226"/>
              </a:buClr>
              <a:buNone/>
            </a:pPr>
            <a:r>
              <a:rPr lang="es-CL" b="1" dirty="0" smtClean="0">
                <a:solidFill>
                  <a:prstClr val="black"/>
                </a:solidFill>
              </a:rPr>
              <a:t>6) </a:t>
            </a:r>
            <a:r>
              <a:rPr lang="es-CL" b="1" u="sng" dirty="0" smtClean="0">
                <a:solidFill>
                  <a:prstClr val="black"/>
                </a:solidFill>
              </a:rPr>
              <a:t>Caso </a:t>
            </a:r>
            <a:r>
              <a:rPr lang="es-CL" b="1" u="sng" dirty="0" smtClean="0">
                <a:solidFill>
                  <a:prstClr val="black"/>
                </a:solidFill>
              </a:rPr>
              <a:t>de comprador casado en sociedad conyugal</a:t>
            </a:r>
            <a:r>
              <a:rPr lang="es-CL" b="1" dirty="0" smtClean="0">
                <a:solidFill>
                  <a:prstClr val="black"/>
                </a:solidFill>
              </a:rPr>
              <a:t>, </a:t>
            </a:r>
            <a:r>
              <a:rPr lang="es-CL" dirty="0" smtClean="0">
                <a:solidFill>
                  <a:prstClr val="black"/>
                </a:solidFill>
              </a:rPr>
              <a:t>es necesario que el marido comparezca en la venta como jefe de la sociedad conyugal, y su mujer debe comparecer para autorizar expresamente la hipoteca que se constituye en la misma escritura.</a:t>
            </a:r>
            <a:endParaRPr lang="en-US" b="1" dirty="0">
              <a:solidFill>
                <a:prstClr val="black"/>
              </a:solidFill>
            </a:endParaRPr>
          </a:p>
          <a:p>
            <a:pPr marL="0" lvl="0" indent="0" algn="just">
              <a:buClr>
                <a:srgbClr val="90C226"/>
              </a:buClr>
              <a:buNone/>
            </a:pPr>
            <a:endParaRPr lang="en-US" dirty="0"/>
          </a:p>
        </p:txBody>
      </p:sp>
    </p:spTree>
    <p:extLst>
      <p:ext uri="{BB962C8B-B14F-4D97-AF65-F5344CB8AC3E}">
        <p14:creationId xmlns:p14="http://schemas.microsoft.com/office/powerpoint/2010/main" val="7951863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399393"/>
            <a:ext cx="8596668" cy="5641969"/>
          </a:xfrm>
        </p:spPr>
        <p:txBody>
          <a:bodyPr>
            <a:normAutofit fontScale="92500"/>
          </a:bodyPr>
          <a:lstStyle/>
          <a:p>
            <a:pPr marL="0" indent="0">
              <a:buNone/>
            </a:pPr>
            <a:r>
              <a:rPr lang="es-CL" b="1" dirty="0" smtClean="0">
                <a:solidFill>
                  <a:srgbClr val="C00000"/>
                </a:solidFill>
              </a:rPr>
              <a:t>RÉGIMEN SEPARACIÓN TOTAL DE BIENES</a:t>
            </a:r>
          </a:p>
          <a:p>
            <a:pPr algn="just">
              <a:buAutoNum type="alphaUcParenR"/>
            </a:pPr>
            <a:r>
              <a:rPr lang="es-CL" b="1" u="sng" dirty="0" smtClean="0">
                <a:solidFill>
                  <a:schemeClr val="tx1"/>
                </a:solidFill>
              </a:rPr>
              <a:t>Si el vendedor adquirió el inmueble, bajo el régimen de separación total de bienes</a:t>
            </a:r>
            <a:r>
              <a:rPr lang="es-CL" b="1" dirty="0" smtClean="0">
                <a:solidFill>
                  <a:schemeClr val="tx1"/>
                </a:solidFill>
              </a:rPr>
              <a:t>, </a:t>
            </a:r>
            <a:r>
              <a:rPr lang="es-CL" dirty="0" smtClean="0">
                <a:solidFill>
                  <a:schemeClr val="tx1"/>
                </a:solidFill>
              </a:rPr>
              <a:t>su cónyuge debe comparecer en la venta, solo por la cláusula de declaración de bien familiar.</a:t>
            </a:r>
          </a:p>
          <a:p>
            <a:pPr algn="just">
              <a:buAutoNum type="alphaUcParenR"/>
            </a:pPr>
            <a:r>
              <a:rPr lang="es-CL" b="1" u="sng" dirty="0" smtClean="0">
                <a:solidFill>
                  <a:schemeClr val="tx1"/>
                </a:solidFill>
              </a:rPr>
              <a:t>Si el vendedor está actualmente casado bajo el régimen de separación de bienes conforme al pacto que establece el art. 1723 del Código Civil, pero adquirió el inmueble bajo el régimen de sociedad conyugal</a:t>
            </a:r>
            <a:r>
              <a:rPr lang="es-CL" dirty="0" smtClean="0">
                <a:solidFill>
                  <a:schemeClr val="tx1"/>
                </a:solidFill>
              </a:rPr>
              <a:t>, será necesario acompañar:</a:t>
            </a:r>
          </a:p>
          <a:p>
            <a:pPr marL="0" indent="0" algn="just">
              <a:buNone/>
            </a:pPr>
            <a:r>
              <a:rPr lang="es-CL" dirty="0">
                <a:solidFill>
                  <a:schemeClr val="tx1"/>
                </a:solidFill>
              </a:rPr>
              <a:t> </a:t>
            </a:r>
            <a:r>
              <a:rPr lang="es-CL" dirty="0" smtClean="0">
                <a:solidFill>
                  <a:schemeClr val="tx1"/>
                </a:solidFill>
              </a:rPr>
              <a:t>    - Copia de escritura pública que dé cuenta del pacto de separación de bienes </a:t>
            </a:r>
          </a:p>
          <a:p>
            <a:pPr marL="0" indent="0" algn="just">
              <a:buNone/>
            </a:pPr>
            <a:r>
              <a:rPr lang="es-CL" dirty="0">
                <a:solidFill>
                  <a:schemeClr val="tx1"/>
                </a:solidFill>
              </a:rPr>
              <a:t> </a:t>
            </a:r>
            <a:r>
              <a:rPr lang="es-CL" dirty="0" smtClean="0">
                <a:solidFill>
                  <a:schemeClr val="tx1"/>
                </a:solidFill>
              </a:rPr>
              <a:t>     (y liquidación de sociedad conyugal, si procede).</a:t>
            </a:r>
            <a:endParaRPr lang="es-CL" dirty="0">
              <a:solidFill>
                <a:schemeClr val="tx1"/>
              </a:solidFill>
            </a:endParaRPr>
          </a:p>
          <a:p>
            <a:pPr marL="0" indent="0" algn="just">
              <a:buNone/>
            </a:pPr>
            <a:r>
              <a:rPr lang="es-CL" dirty="0" smtClean="0">
                <a:solidFill>
                  <a:schemeClr val="tx1"/>
                </a:solidFill>
              </a:rPr>
              <a:t>     - </a:t>
            </a:r>
            <a:r>
              <a:rPr lang="es-CL" u="sng" dirty="0" smtClean="0">
                <a:solidFill>
                  <a:schemeClr val="tx1"/>
                </a:solidFill>
              </a:rPr>
              <a:t>Si se liquidó la sociedad conyugal en la misma escritura de separación de bienes</a:t>
            </a:r>
            <a:r>
              <a:rPr lang="es-CL" dirty="0" smtClean="0">
                <a:solidFill>
                  <a:schemeClr val="tx1"/>
                </a:solidFill>
              </a:rPr>
              <a:t>, </a:t>
            </a:r>
          </a:p>
          <a:p>
            <a:pPr marL="0" indent="0" algn="just">
              <a:buNone/>
            </a:pPr>
            <a:r>
              <a:rPr lang="es-CL" dirty="0">
                <a:solidFill>
                  <a:schemeClr val="tx1"/>
                </a:solidFill>
              </a:rPr>
              <a:t> </a:t>
            </a:r>
            <a:r>
              <a:rPr lang="es-CL" dirty="0" smtClean="0">
                <a:solidFill>
                  <a:schemeClr val="tx1"/>
                </a:solidFill>
              </a:rPr>
              <a:t>      y se adjudicó el inmueble a alguno de los cónyuges, dicha escritura será el nuevo </a:t>
            </a:r>
          </a:p>
          <a:p>
            <a:pPr marL="0" indent="0" algn="just">
              <a:buNone/>
            </a:pPr>
            <a:r>
              <a:rPr lang="es-CL" dirty="0">
                <a:solidFill>
                  <a:schemeClr val="tx1"/>
                </a:solidFill>
              </a:rPr>
              <a:t> </a:t>
            </a:r>
            <a:r>
              <a:rPr lang="es-CL" dirty="0" smtClean="0">
                <a:solidFill>
                  <a:schemeClr val="tx1"/>
                </a:solidFill>
              </a:rPr>
              <a:t>      título vigente y deberá inscribirse en el Registro de Propiedad de Bienes Raíces </a:t>
            </a:r>
          </a:p>
          <a:p>
            <a:pPr marL="0" indent="0" algn="just">
              <a:buNone/>
            </a:pPr>
            <a:r>
              <a:rPr lang="es-CL" dirty="0">
                <a:solidFill>
                  <a:schemeClr val="tx1"/>
                </a:solidFill>
              </a:rPr>
              <a:t> </a:t>
            </a:r>
            <a:r>
              <a:rPr lang="es-CL" dirty="0" smtClean="0">
                <a:solidFill>
                  <a:schemeClr val="tx1"/>
                </a:solidFill>
              </a:rPr>
              <a:t>      respectivo, compareciendo como vendedor el cónyuge a quién se haya </a:t>
            </a:r>
          </a:p>
          <a:p>
            <a:pPr marL="0" indent="0" algn="just">
              <a:buNone/>
            </a:pPr>
            <a:r>
              <a:rPr lang="es-CL" dirty="0">
                <a:solidFill>
                  <a:schemeClr val="tx1"/>
                </a:solidFill>
              </a:rPr>
              <a:t> </a:t>
            </a:r>
            <a:r>
              <a:rPr lang="es-CL" dirty="0" smtClean="0">
                <a:solidFill>
                  <a:schemeClr val="tx1"/>
                </a:solidFill>
              </a:rPr>
              <a:t>      adjudicado el inmueble, y el otro  cónyuge, solo debe comparecer por la cláusula </a:t>
            </a:r>
          </a:p>
          <a:p>
            <a:pPr marL="0" indent="0" algn="just">
              <a:buNone/>
            </a:pPr>
            <a:r>
              <a:rPr lang="es-CL" dirty="0">
                <a:solidFill>
                  <a:schemeClr val="tx1"/>
                </a:solidFill>
              </a:rPr>
              <a:t> </a:t>
            </a:r>
            <a:r>
              <a:rPr lang="es-CL" dirty="0" smtClean="0">
                <a:solidFill>
                  <a:schemeClr val="tx1"/>
                </a:solidFill>
              </a:rPr>
              <a:t>      de declaración de bien familiar.</a:t>
            </a:r>
            <a:endParaRPr lang="es-CL" dirty="0">
              <a:solidFill>
                <a:schemeClr val="tx1"/>
              </a:solidFill>
            </a:endParaRPr>
          </a:p>
          <a:p>
            <a:pPr marL="0" indent="0">
              <a:buNone/>
            </a:pPr>
            <a:endParaRPr lang="es-CL" dirty="0" smtClean="0"/>
          </a:p>
          <a:p>
            <a:pPr marL="0" indent="0">
              <a:buNone/>
            </a:pPr>
            <a:endParaRPr lang="es-CL" dirty="0"/>
          </a:p>
          <a:p>
            <a:pPr marL="0" indent="0">
              <a:buNone/>
            </a:pPr>
            <a:endParaRPr lang="es-CL" dirty="0" smtClean="0"/>
          </a:p>
          <a:p>
            <a:pPr marL="0" indent="0">
              <a:buNone/>
            </a:pPr>
            <a:endParaRPr lang="es-CL" dirty="0"/>
          </a:p>
        </p:txBody>
      </p:sp>
    </p:spTree>
    <p:extLst>
      <p:ext uri="{BB962C8B-B14F-4D97-AF65-F5344CB8AC3E}">
        <p14:creationId xmlns:p14="http://schemas.microsoft.com/office/powerpoint/2010/main" val="18691333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336331"/>
            <a:ext cx="8596668" cy="5705031"/>
          </a:xfrm>
        </p:spPr>
        <p:txBody>
          <a:bodyPr/>
          <a:lstStyle/>
          <a:p>
            <a:pPr marL="0" indent="0" algn="just">
              <a:buNone/>
            </a:pPr>
            <a:r>
              <a:rPr lang="es-CL" dirty="0" smtClean="0"/>
              <a:t>c) </a:t>
            </a:r>
            <a:r>
              <a:rPr lang="es-CL" sz="1700" b="1" u="sng" dirty="0">
                <a:solidFill>
                  <a:prstClr val="black"/>
                </a:solidFill>
              </a:rPr>
              <a:t>Si el vendedor está actualmente casado bajo el régimen de separación de bienes conforme al pacto que establece el art. 1723 del Código </a:t>
            </a:r>
            <a:r>
              <a:rPr lang="es-CL" sz="1700" b="1" u="sng" dirty="0" smtClean="0">
                <a:solidFill>
                  <a:prstClr val="black"/>
                </a:solidFill>
              </a:rPr>
              <a:t>Civil</a:t>
            </a:r>
            <a:r>
              <a:rPr lang="es-CL" sz="1700" dirty="0" smtClean="0">
                <a:solidFill>
                  <a:prstClr val="black"/>
                </a:solidFill>
              </a:rPr>
              <a:t>, y en la escritura que da cuenta de este pacto, no se liquidó la sociedad conyugal, existe entre los cónyuges una comunidad de bienes, por lo que deben comparecer ambos en la venta, en calidad de comuneros, y ambos como vendedores del inmueble. También procede lo relativa a la cláusula de declaración de bien familiar.</a:t>
            </a:r>
          </a:p>
          <a:p>
            <a:pPr marL="0" indent="0" algn="just">
              <a:buNone/>
            </a:pPr>
            <a:endParaRPr lang="es-CL" sz="1700" dirty="0">
              <a:solidFill>
                <a:schemeClr val="tx1"/>
              </a:solidFill>
            </a:endParaRPr>
          </a:p>
          <a:p>
            <a:pPr marL="0" indent="0" algn="just">
              <a:buNone/>
            </a:pPr>
            <a:r>
              <a:rPr lang="es-CL" sz="1700" b="1" u="sng" dirty="0" smtClean="0">
                <a:solidFill>
                  <a:schemeClr val="accent5">
                    <a:lumMod val="75000"/>
                  </a:schemeClr>
                </a:solidFill>
              </a:rPr>
              <a:t>DIVORCIADO:</a:t>
            </a:r>
          </a:p>
          <a:p>
            <a:pPr marL="0" indent="0" algn="just">
              <a:buNone/>
            </a:pPr>
            <a:endParaRPr lang="es-CL" sz="1700" b="1" u="sng" dirty="0" smtClean="0">
              <a:solidFill>
                <a:schemeClr val="tx1"/>
              </a:solidFill>
            </a:endParaRPr>
          </a:p>
          <a:p>
            <a:pPr algn="just">
              <a:buAutoNum type="alphaUcParenR"/>
            </a:pPr>
            <a:r>
              <a:rPr lang="es-CL" u="sng" dirty="0" smtClean="0">
                <a:solidFill>
                  <a:schemeClr val="tx1"/>
                </a:solidFill>
              </a:rPr>
              <a:t>Si el vendedor adquirió el inmueble bajo el estado civil de casado, y al momento de la venta, tiene el estado civil de divorciado,</a:t>
            </a:r>
            <a:r>
              <a:rPr lang="es-CL" dirty="0" smtClean="0">
                <a:solidFill>
                  <a:schemeClr val="tx1"/>
                </a:solidFill>
              </a:rPr>
              <a:t> hay que acompañar:</a:t>
            </a:r>
          </a:p>
          <a:p>
            <a:pPr marL="0" indent="0" algn="just">
              <a:buNone/>
            </a:pPr>
            <a:r>
              <a:rPr lang="es-CL" dirty="0">
                <a:solidFill>
                  <a:schemeClr val="tx1"/>
                </a:solidFill>
              </a:rPr>
              <a:t> </a:t>
            </a:r>
            <a:r>
              <a:rPr lang="es-CL" dirty="0" smtClean="0">
                <a:solidFill>
                  <a:schemeClr val="tx1"/>
                </a:solidFill>
              </a:rPr>
              <a:t>- Copia de la sentencia de divorcio dictada por el Juzgado de Familia respectivo.</a:t>
            </a:r>
          </a:p>
          <a:p>
            <a:pPr marL="0" indent="0" algn="just">
              <a:buNone/>
            </a:pPr>
            <a:r>
              <a:rPr lang="es-CL" dirty="0">
                <a:solidFill>
                  <a:schemeClr val="tx1"/>
                </a:solidFill>
              </a:rPr>
              <a:t> </a:t>
            </a:r>
            <a:r>
              <a:rPr lang="es-CL" dirty="0" smtClean="0">
                <a:solidFill>
                  <a:schemeClr val="tx1"/>
                </a:solidFill>
              </a:rPr>
              <a:t>- </a:t>
            </a:r>
            <a:r>
              <a:rPr lang="es-ES_tradnl" dirty="0" smtClean="0">
                <a:solidFill>
                  <a:schemeClr val="tx1"/>
                </a:solidFill>
                <a:latin typeface="Arial" panose="020B0604020202020204" pitchFamily="34" charset="0"/>
                <a:ea typeface="Times New Roman" panose="02020603050405020304" pitchFamily="18" charset="0"/>
                <a:cs typeface="Times New Roman" panose="02020603050405020304" pitchFamily="18" charset="0"/>
              </a:rPr>
              <a:t>Acuerdo </a:t>
            </a:r>
            <a:r>
              <a:rPr lang="es-ES_tradnl" dirty="0">
                <a:solidFill>
                  <a:schemeClr val="tx1"/>
                </a:solidFill>
                <a:latin typeface="Arial" panose="020B0604020202020204" pitchFamily="34" charset="0"/>
                <a:ea typeface="Times New Roman" panose="02020603050405020304" pitchFamily="18" charset="0"/>
                <a:cs typeface="Times New Roman" panose="02020603050405020304" pitchFamily="18" charset="0"/>
              </a:rPr>
              <a:t>completo y suficiente, si lo hubiere, para efectos de determinar si hubo </a:t>
            </a:r>
            <a:r>
              <a:rPr lang="es-ES_tradnl" dirty="0" smtClean="0">
                <a:solidFill>
                  <a:schemeClr val="tx1"/>
                </a:solidFill>
                <a:latin typeface="Arial" panose="020B0604020202020204" pitchFamily="34" charset="0"/>
                <a:ea typeface="Times New Roman" panose="02020603050405020304" pitchFamily="18" charset="0"/>
                <a:cs typeface="Times New Roman" panose="02020603050405020304" pitchFamily="18" charset="0"/>
              </a:rPr>
              <a:t> o </a:t>
            </a:r>
            <a:r>
              <a:rPr lang="es-ES_tradnl" dirty="0">
                <a:solidFill>
                  <a:schemeClr val="tx1"/>
                </a:solidFill>
                <a:latin typeface="Arial" panose="020B0604020202020204" pitchFamily="34" charset="0"/>
                <a:ea typeface="Times New Roman" panose="02020603050405020304" pitchFamily="18" charset="0"/>
                <a:cs typeface="Times New Roman" panose="02020603050405020304" pitchFamily="18" charset="0"/>
              </a:rPr>
              <a:t>no algún acuerdo entre los ex cónyuges que pudiere afectar los títulos de dominio del inmueble en estudio</a:t>
            </a:r>
            <a:r>
              <a:rPr lang="es-ES_tradnl" dirty="0" smtClean="0">
                <a:solidFill>
                  <a:schemeClr val="tx1"/>
                </a:solidFill>
                <a:latin typeface="Arial" panose="020B0604020202020204" pitchFamily="34" charset="0"/>
                <a:ea typeface="Times New Roman" panose="02020603050405020304" pitchFamily="18" charset="0"/>
                <a:cs typeface="Times New Roman" panose="02020603050405020304" pitchFamily="18" charset="0"/>
              </a:rPr>
              <a:t>.</a:t>
            </a:r>
            <a:endParaRPr lang="en-US" sz="2000" dirty="0">
              <a:solidFill>
                <a:schemeClr val="tx1"/>
              </a:solidFill>
              <a:latin typeface="Courier New" panose="02070309020205020404" pitchFamily="49" charset="0"/>
              <a:ea typeface="Times New Roman" panose="02020603050405020304" pitchFamily="18" charset="0"/>
              <a:cs typeface="Times New Roman" panose="02020603050405020304" pitchFamily="18" charset="0"/>
            </a:endParaRPr>
          </a:p>
          <a:p>
            <a:pPr marL="0" indent="0" algn="just">
              <a:buNone/>
            </a:pPr>
            <a:endParaRPr lang="es-CL" dirty="0" smtClean="0">
              <a:solidFill>
                <a:schemeClr val="accent5">
                  <a:lumMod val="75000"/>
                </a:schemeClr>
              </a:solidFill>
            </a:endParaRPr>
          </a:p>
          <a:p>
            <a:pPr algn="just">
              <a:buAutoNum type="alphaUcParenR"/>
            </a:pPr>
            <a:endParaRPr lang="es-CL" sz="1700" b="1" u="sng" dirty="0">
              <a:solidFill>
                <a:schemeClr val="accent5">
                  <a:lumMod val="75000"/>
                </a:schemeClr>
              </a:solidFill>
            </a:endParaRPr>
          </a:p>
        </p:txBody>
      </p:sp>
    </p:spTree>
    <p:extLst>
      <p:ext uri="{BB962C8B-B14F-4D97-AF65-F5344CB8AC3E}">
        <p14:creationId xmlns:p14="http://schemas.microsoft.com/office/powerpoint/2010/main" val="23282241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578069"/>
            <a:ext cx="8596668" cy="5463293"/>
          </a:xfrm>
        </p:spPr>
        <p:txBody>
          <a:bodyPr/>
          <a:lstStyle/>
          <a:p>
            <a:pPr marL="0" indent="0" algn="just">
              <a:buNone/>
            </a:pPr>
            <a:r>
              <a:rPr lang="es-CL" dirty="0" smtClean="0">
                <a:solidFill>
                  <a:schemeClr val="tx1"/>
                </a:solidFill>
              </a:rPr>
              <a:t>b) Si el vendedor, al momento de adquirir el inmueble, se encontraba casado bajo el régimen de sociedad conyugal, y actualmente se encuentra divorciado, hay que distinguir: </a:t>
            </a:r>
          </a:p>
          <a:p>
            <a:pPr marL="0" indent="0" algn="just">
              <a:buNone/>
            </a:pPr>
            <a:endParaRPr lang="es-CL" dirty="0">
              <a:solidFill>
                <a:schemeClr val="tx1"/>
              </a:solidFill>
            </a:endParaRPr>
          </a:p>
          <a:p>
            <a:pPr marL="0" indent="0" algn="just">
              <a:buNone/>
            </a:pPr>
            <a:r>
              <a:rPr lang="es-CL" dirty="0" smtClean="0">
                <a:solidFill>
                  <a:srgbClr val="C00000"/>
                </a:solidFill>
              </a:rPr>
              <a:t> 1. Si los ex cónyuges liquidaron la sociedad conyugal</a:t>
            </a:r>
            <a:r>
              <a:rPr lang="es-CL" dirty="0" smtClean="0">
                <a:solidFill>
                  <a:schemeClr val="tx1"/>
                </a:solidFill>
              </a:rPr>
              <a:t>:</a:t>
            </a:r>
          </a:p>
          <a:p>
            <a:pPr marL="0" indent="0" algn="just">
              <a:buNone/>
            </a:pPr>
            <a:r>
              <a:rPr lang="es-CL" dirty="0" smtClean="0">
                <a:solidFill>
                  <a:schemeClr val="tx1"/>
                </a:solidFill>
              </a:rPr>
              <a:t>Se debe acompañar la escritura pública que dé cuenta de la liquidación de la sociedad conyugal, y si en ella se le adjudicó el inmueble a algunos de los cónyuges, dicha liquidación es el nuevo título vigente, por lo que deberá inscribirse en el registro de Propiedad del CBR respectivo, y comparecerá como vendedor el ex cónyuge a quién se le adjudicó el bien raíz.</a:t>
            </a:r>
          </a:p>
          <a:p>
            <a:pPr marL="0" indent="0" algn="just">
              <a:buNone/>
            </a:pPr>
            <a:endParaRPr lang="es-CL" dirty="0">
              <a:solidFill>
                <a:schemeClr val="tx1"/>
              </a:solidFill>
            </a:endParaRPr>
          </a:p>
          <a:p>
            <a:pPr marL="0" indent="0" algn="just">
              <a:buNone/>
            </a:pPr>
            <a:r>
              <a:rPr lang="es-CL" dirty="0" smtClean="0">
                <a:solidFill>
                  <a:srgbClr val="C00000"/>
                </a:solidFill>
              </a:rPr>
              <a:t> 2. Si no se liquidó la sociedad conyugal:</a:t>
            </a:r>
          </a:p>
          <a:p>
            <a:pPr marL="0" indent="0" algn="just">
              <a:buNone/>
            </a:pPr>
            <a:r>
              <a:rPr lang="es-CL" dirty="0" smtClean="0">
                <a:solidFill>
                  <a:schemeClr val="tx1"/>
                </a:solidFill>
              </a:rPr>
              <a:t>Deberán comparecer a la venta ambos ex cónyuges como vendedores, en su calidad de comuneros del inmueble, acompañando todos los antecedentes de ambas personas.</a:t>
            </a:r>
            <a:endParaRPr lang="en-US" dirty="0">
              <a:solidFill>
                <a:schemeClr val="tx1"/>
              </a:solidFill>
            </a:endParaRPr>
          </a:p>
        </p:txBody>
      </p:sp>
    </p:spTree>
    <p:extLst>
      <p:ext uri="{BB962C8B-B14F-4D97-AF65-F5344CB8AC3E}">
        <p14:creationId xmlns:p14="http://schemas.microsoft.com/office/powerpoint/2010/main" val="32513535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345324" y="291837"/>
            <a:ext cx="7693573" cy="6373598"/>
          </a:xfrm>
          <a:prstGeom prst="rect">
            <a:avLst/>
          </a:prstGeom>
        </p:spPr>
      </p:pic>
    </p:spTree>
    <p:extLst>
      <p:ext uri="{BB962C8B-B14F-4D97-AF65-F5344CB8AC3E}">
        <p14:creationId xmlns:p14="http://schemas.microsoft.com/office/powerpoint/2010/main" val="12743829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944024" y="199698"/>
            <a:ext cx="6285575" cy="6393482"/>
          </a:xfrm>
          <a:prstGeom prst="rect">
            <a:avLst/>
          </a:prstGeom>
        </p:spPr>
      </p:pic>
    </p:spTree>
    <p:extLst>
      <p:ext uri="{BB962C8B-B14F-4D97-AF65-F5344CB8AC3E}">
        <p14:creationId xmlns:p14="http://schemas.microsoft.com/office/powerpoint/2010/main" val="542921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solidFill>
                  <a:schemeClr val="accent5">
                    <a:lumMod val="75000"/>
                  </a:schemeClr>
                </a:solidFill>
              </a:rPr>
              <a:t>¿Qué es un estudio de títulos?</a:t>
            </a:r>
            <a:endParaRPr lang="en-US" dirty="0">
              <a:solidFill>
                <a:schemeClr val="accent5">
                  <a:lumMod val="75000"/>
                </a:schemeClr>
              </a:solidFill>
            </a:endParaRPr>
          </a:p>
        </p:txBody>
      </p:sp>
      <p:sp>
        <p:nvSpPr>
          <p:cNvPr id="3" name="Marcador de contenido 2"/>
          <p:cNvSpPr>
            <a:spLocks noGrp="1"/>
          </p:cNvSpPr>
          <p:nvPr>
            <p:ph idx="1"/>
          </p:nvPr>
        </p:nvSpPr>
        <p:spPr>
          <a:xfrm>
            <a:off x="677334" y="1708644"/>
            <a:ext cx="8596668" cy="4534501"/>
          </a:xfrm>
        </p:spPr>
        <p:txBody>
          <a:bodyPr>
            <a:normAutofit/>
          </a:bodyPr>
          <a:lstStyle/>
          <a:p>
            <a:pPr marL="457200" algn="just">
              <a:lnSpc>
                <a:spcPct val="107000"/>
              </a:lnSpc>
              <a:spcAft>
                <a:spcPts val="800"/>
              </a:spcAft>
            </a:pPr>
            <a:r>
              <a:rPr lang="es-CL" b="1" u="sng"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Concepto</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 Es </a:t>
            </a: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un examen acucioso de todos los antecedentes de un inmueble para determinar su </a:t>
            </a:r>
            <a:r>
              <a:rPr lang="es-CL" u="sng" dirty="0">
                <a:solidFill>
                  <a:schemeClr val="tx1"/>
                </a:solidFill>
                <a:latin typeface="Arial" panose="020B0604020202020204" pitchFamily="34" charset="0"/>
                <a:ea typeface="Calibri" panose="020F0502020204030204" pitchFamily="34" charset="0"/>
                <a:cs typeface="Times New Roman" panose="02020603050405020304" pitchFamily="18" charset="0"/>
              </a:rPr>
              <a:t>situación jurídica</a:t>
            </a: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 y la </a:t>
            </a:r>
            <a:r>
              <a:rPr lang="es-CL" u="sng" dirty="0">
                <a:solidFill>
                  <a:schemeClr val="tx1"/>
                </a:solidFill>
                <a:latin typeface="Arial" panose="020B0604020202020204" pitchFamily="34" charset="0"/>
                <a:ea typeface="Calibri" panose="020F0502020204030204" pitchFamily="34" charset="0"/>
                <a:cs typeface="Times New Roman" panose="02020603050405020304" pitchFamily="18" charset="0"/>
              </a:rPr>
              <a:t>de los derechos que en él recaigan</a:t>
            </a: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 Es realizado por el abogado del comprador correspondiendo al abogado del vendedor proporcionar los antecedentes necesarios para </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ello.</a:t>
            </a:r>
          </a:p>
          <a:p>
            <a:pPr marL="457200" algn="just">
              <a:lnSpc>
                <a:spcPct val="107000"/>
              </a:lnSpc>
              <a:spcAft>
                <a:spcPts val="800"/>
              </a:spcAft>
            </a:pPr>
            <a:r>
              <a:rPr lang="es-CL" b="1" u="sng" dirty="0" smtClean="0">
                <a:solidFill>
                  <a:schemeClr val="tx1"/>
                </a:solidFill>
              </a:rPr>
              <a:t>Objetivo General</a:t>
            </a:r>
            <a:r>
              <a:rPr lang="es-CL" b="1" dirty="0" smtClean="0">
                <a:solidFill>
                  <a:schemeClr val="tx1"/>
                </a:solidFill>
              </a:rPr>
              <a:t>: </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Comprobar </a:t>
            </a: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que el actual vendedor de un inmueble se encuentra en </a:t>
            </a:r>
            <a:r>
              <a:rPr lang="es-CL" u="sng" dirty="0">
                <a:solidFill>
                  <a:schemeClr val="tx1"/>
                </a:solidFill>
                <a:latin typeface="Arial" panose="020B0604020202020204" pitchFamily="34" charset="0"/>
                <a:ea typeface="Calibri" panose="020F0502020204030204" pitchFamily="34" charset="0"/>
                <a:cs typeface="Times New Roman" panose="02020603050405020304" pitchFamily="18" charset="0"/>
              </a:rPr>
              <a:t>condiciones de transferir válidamente el dominio pleno e irrestricto del bien</a:t>
            </a: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 sin que exista causa que pueda dar lugar a la evicción, sea por haberse declarado extinguidos o encontrarse prescritos los derechos o acciones de terceros o por haberse cumplido las exigencias legales en las anteriores </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transferencias </a:t>
            </a: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de dominio hasta aquella que acredite el derecho de propiedad del actual vendedor</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a:t>
            </a:r>
          </a:p>
          <a:p>
            <a:pPr marL="457200" algn="just">
              <a:lnSpc>
                <a:spcPct val="107000"/>
              </a:lnSpc>
              <a:spcAft>
                <a:spcPts val="800"/>
              </a:spcAft>
            </a:pPr>
            <a:r>
              <a:rPr lang="es-CL" b="1" u="sng"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Tiempo de estudio</a:t>
            </a:r>
            <a:r>
              <a:rPr lang="es-CL" b="1"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 Hasta completar un período de 10 </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años. ¿Por </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qué</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a:t>
            </a:r>
            <a:endPar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endPar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endParaRPr lang="en-US" b="1" dirty="0"/>
          </a:p>
        </p:txBody>
      </p:sp>
    </p:spTree>
    <p:extLst>
      <p:ext uri="{BB962C8B-B14F-4D97-AF65-F5344CB8AC3E}">
        <p14:creationId xmlns:p14="http://schemas.microsoft.com/office/powerpoint/2010/main" val="14018265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664455" y="249848"/>
            <a:ext cx="7359532" cy="6129931"/>
          </a:xfrm>
          <a:prstGeom prst="rect">
            <a:avLst/>
          </a:prstGeom>
        </p:spPr>
      </p:pic>
    </p:spTree>
    <p:extLst>
      <p:ext uri="{BB962C8B-B14F-4D97-AF65-F5344CB8AC3E}">
        <p14:creationId xmlns:p14="http://schemas.microsoft.com/office/powerpoint/2010/main" val="1406244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1614023" y="338744"/>
            <a:ext cx="7855798" cy="6519256"/>
          </a:xfrm>
          <a:prstGeom prst="rect">
            <a:avLst/>
          </a:prstGeom>
        </p:spPr>
      </p:pic>
    </p:spTree>
    <p:extLst>
      <p:ext uri="{BB962C8B-B14F-4D97-AF65-F5344CB8AC3E}">
        <p14:creationId xmlns:p14="http://schemas.microsoft.com/office/powerpoint/2010/main" val="18201183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smtClean="0">
                <a:solidFill>
                  <a:schemeClr val="accent5">
                    <a:lumMod val="75000"/>
                  </a:schemeClr>
                </a:solidFill>
              </a:rPr>
              <a:t>Mandatos</a:t>
            </a:r>
            <a:endParaRPr lang="en-US" dirty="0">
              <a:solidFill>
                <a:schemeClr val="accent5">
                  <a:lumMod val="75000"/>
                </a:schemeClr>
              </a:solidFill>
            </a:endParaRPr>
          </a:p>
        </p:txBody>
      </p:sp>
      <p:pic>
        <p:nvPicPr>
          <p:cNvPr id="5" name="Marcador de contenido 4"/>
          <p:cNvPicPr>
            <a:picLocks noGrp="1" noChangeAspect="1"/>
          </p:cNvPicPr>
          <p:nvPr>
            <p:ph idx="1"/>
          </p:nvPr>
        </p:nvPicPr>
        <p:blipFill>
          <a:blip r:embed="rId2"/>
          <a:stretch>
            <a:fillRect/>
          </a:stretch>
        </p:blipFill>
        <p:spPr>
          <a:xfrm>
            <a:off x="4718220" y="1545020"/>
            <a:ext cx="4131160" cy="4518025"/>
          </a:xfrm>
          <a:prstGeom prst="rect">
            <a:avLst/>
          </a:prstGeom>
        </p:spPr>
      </p:pic>
      <p:sp>
        <p:nvSpPr>
          <p:cNvPr id="7" name="CuadroTexto 6"/>
          <p:cNvSpPr txBox="1"/>
          <p:nvPr/>
        </p:nvSpPr>
        <p:spPr>
          <a:xfrm>
            <a:off x="677334" y="1681655"/>
            <a:ext cx="3642418" cy="1754326"/>
          </a:xfrm>
          <a:prstGeom prst="rect">
            <a:avLst/>
          </a:prstGeom>
          <a:noFill/>
        </p:spPr>
        <p:txBody>
          <a:bodyPr wrap="square" rtlCol="0">
            <a:spAutoFit/>
          </a:bodyPr>
          <a:lstStyle/>
          <a:p>
            <a:r>
              <a:rPr lang="es-CL" b="1" u="sng" dirty="0" smtClean="0"/>
              <a:t>Recomendación</a:t>
            </a:r>
            <a:r>
              <a:rPr lang="es-CL" dirty="0" smtClean="0"/>
              <a:t>:</a:t>
            </a:r>
          </a:p>
          <a:p>
            <a:endParaRPr lang="es-CL" dirty="0" smtClean="0"/>
          </a:p>
          <a:p>
            <a:r>
              <a:rPr lang="es-CL" dirty="0" smtClean="0"/>
              <a:t>Mandato específico, que contenga la individualización del inmueble, con las siguientes facultades, según corresponda:</a:t>
            </a:r>
            <a:endParaRPr lang="en-US" dirty="0"/>
          </a:p>
        </p:txBody>
      </p:sp>
    </p:spTree>
    <p:extLst>
      <p:ext uri="{BB962C8B-B14F-4D97-AF65-F5344CB8AC3E}">
        <p14:creationId xmlns:p14="http://schemas.microsoft.com/office/powerpoint/2010/main" val="34562421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L" sz="3200" dirty="0" smtClean="0">
                <a:solidFill>
                  <a:schemeClr val="accent5">
                    <a:lumMod val="75000"/>
                  </a:schemeClr>
                </a:solidFill>
              </a:rPr>
              <a:t>Inmuebles adquiridos mediante sucesión por causa de muerte.</a:t>
            </a:r>
            <a:endParaRPr lang="en-US" sz="3200" dirty="0">
              <a:solidFill>
                <a:schemeClr val="accent5">
                  <a:lumMod val="75000"/>
                </a:schemeClr>
              </a:solidFill>
            </a:endParaRPr>
          </a:p>
        </p:txBody>
      </p:sp>
      <p:sp>
        <p:nvSpPr>
          <p:cNvPr id="3" name="Marcador de contenido 2"/>
          <p:cNvSpPr>
            <a:spLocks noGrp="1"/>
          </p:cNvSpPr>
          <p:nvPr>
            <p:ph idx="1"/>
          </p:nvPr>
        </p:nvSpPr>
        <p:spPr>
          <a:xfrm>
            <a:off x="677334" y="2160589"/>
            <a:ext cx="8596668" cy="4124597"/>
          </a:xfrm>
        </p:spPr>
        <p:txBody>
          <a:bodyPr>
            <a:normAutofit lnSpcReduction="10000"/>
          </a:bodyPr>
          <a:lstStyle/>
          <a:p>
            <a:pPr lvl="0" algn="just">
              <a:buFont typeface="+mj-lt"/>
              <a:buAutoNum type="alphaLcParenR"/>
              <a:tabLst>
                <a:tab pos="678180" algn="l"/>
              </a:tabLst>
            </a:pPr>
            <a:r>
              <a:rPr lang="es-ES_tradnl" b="1" u="sng" dirty="0">
                <a:solidFill>
                  <a:schemeClr val="tx1"/>
                </a:solidFill>
                <a:latin typeface="Arial" panose="020B0604020202020204" pitchFamily="34" charset="0"/>
                <a:ea typeface="Times New Roman" panose="02020603050405020304" pitchFamily="18" charset="0"/>
                <a:cs typeface="Times New Roman" panose="02020603050405020304" pitchFamily="18" charset="0"/>
              </a:rPr>
              <a:t>Sucesiones </a:t>
            </a:r>
            <a:r>
              <a:rPr lang="es-ES_tradnl" b="1" u="sng" dirty="0" smtClean="0">
                <a:solidFill>
                  <a:schemeClr val="tx1"/>
                </a:solidFill>
                <a:latin typeface="Arial" panose="020B0604020202020204" pitchFamily="34" charset="0"/>
                <a:ea typeface="Times New Roman" panose="02020603050405020304" pitchFamily="18" charset="0"/>
                <a:cs typeface="Times New Roman" panose="02020603050405020304" pitchFamily="18" charset="0"/>
              </a:rPr>
              <a:t>judiciales:</a:t>
            </a:r>
            <a:endParaRPr lang="en-US" sz="2000" u="sng" dirty="0">
              <a:solidFill>
                <a:schemeClr val="tx1"/>
              </a:solidFill>
              <a:latin typeface="Courier New" panose="02070309020205020404" pitchFamily="49" charset="0"/>
              <a:ea typeface="Times New Roman" panose="02020603050405020304" pitchFamily="18" charset="0"/>
              <a:cs typeface="Times New Roman" panose="02020603050405020304" pitchFamily="18" charset="0"/>
            </a:endParaRPr>
          </a:p>
          <a:p>
            <a:pPr marL="0" indent="0" algn="just">
              <a:buNone/>
            </a:pPr>
            <a:r>
              <a:rPr lang="es-MX" dirty="0">
                <a:solidFill>
                  <a:schemeClr val="tx1"/>
                </a:solidFill>
              </a:rPr>
              <a:t>•	Copia del auto de posesión efectiva de los bienes quedados al fallecimiento del causante, inscrito en el Registro de Propiedad en el Conservador de Bienes Raíces respectivo, con constancia del pago o exención del impuesto a la herencia (al margen de la inscripción</a:t>
            </a:r>
            <a:r>
              <a:rPr lang="es-MX" dirty="0" smtClean="0">
                <a:solidFill>
                  <a:schemeClr val="tx1"/>
                </a:solidFill>
              </a:rPr>
              <a:t>).</a:t>
            </a:r>
            <a:endParaRPr lang="es-MX" dirty="0">
              <a:solidFill>
                <a:schemeClr val="tx1"/>
              </a:solidFill>
            </a:endParaRPr>
          </a:p>
          <a:p>
            <a:pPr marL="0" indent="0" algn="just">
              <a:buNone/>
            </a:pPr>
            <a:r>
              <a:rPr lang="es-MX" dirty="0">
                <a:solidFill>
                  <a:schemeClr val="tx1"/>
                </a:solidFill>
              </a:rPr>
              <a:t>•	Copia de la inscripción especial de herencia quedada al fallecimiento del causante inscrita en el Registro de Propiedad en el Conservador de Bienes Raíces respectivo, con certificado de vigencia (60 días</a:t>
            </a:r>
            <a:r>
              <a:rPr lang="es-MX" dirty="0" smtClean="0">
                <a:solidFill>
                  <a:schemeClr val="tx1"/>
                </a:solidFill>
              </a:rPr>
              <a:t>).</a:t>
            </a:r>
            <a:endParaRPr lang="es-MX" dirty="0">
              <a:solidFill>
                <a:schemeClr val="tx1"/>
              </a:solidFill>
            </a:endParaRPr>
          </a:p>
          <a:p>
            <a:pPr marL="0" indent="0" algn="just">
              <a:buNone/>
            </a:pPr>
            <a:r>
              <a:rPr lang="es-MX" dirty="0">
                <a:solidFill>
                  <a:schemeClr val="tx1"/>
                </a:solidFill>
              </a:rPr>
              <a:t>•	Copia de inscripción del testamento o legado inscrito en el Registro de Propiedad del Conservador de Bienes Raíces respectivo, quedado al fallecimiento del causante (sólo cuando proceda).  </a:t>
            </a:r>
          </a:p>
          <a:p>
            <a:pPr marL="0" indent="0" algn="just">
              <a:buNone/>
            </a:pPr>
            <a:r>
              <a:rPr lang="es-MX" dirty="0">
                <a:solidFill>
                  <a:schemeClr val="tx1"/>
                </a:solidFill>
              </a:rPr>
              <a:t>•	Copia de escritura pública en la cual conste el Testamento del causante otorgado notaría (sólo cuando proceda). </a:t>
            </a:r>
            <a:endParaRPr lang="es-CL" dirty="0" smtClean="0">
              <a:solidFill>
                <a:schemeClr val="tx1"/>
              </a:solidFill>
            </a:endParaRPr>
          </a:p>
          <a:p>
            <a:pPr marL="0" indent="0">
              <a:buNone/>
            </a:pPr>
            <a:endParaRPr lang="en-US" dirty="0"/>
          </a:p>
        </p:txBody>
      </p:sp>
    </p:spTree>
    <p:extLst>
      <p:ext uri="{BB962C8B-B14F-4D97-AF65-F5344CB8AC3E}">
        <p14:creationId xmlns:p14="http://schemas.microsoft.com/office/powerpoint/2010/main" val="2329856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b) </a:t>
            </a:r>
            <a:r>
              <a:rPr lang="es-CL" u="sng" dirty="0" smtClean="0">
                <a:solidFill>
                  <a:schemeClr val="tx1"/>
                </a:solidFill>
              </a:rPr>
              <a:t>Sucesiones intestadas</a:t>
            </a:r>
            <a:r>
              <a:rPr lang="es-CL" dirty="0" smtClean="0">
                <a:solidFill>
                  <a:schemeClr val="tx1"/>
                </a:solidFill>
              </a:rPr>
              <a:t>:</a:t>
            </a:r>
            <a:endParaRPr lang="en-US" dirty="0">
              <a:solidFill>
                <a:schemeClr val="tx1"/>
              </a:solidFill>
            </a:endParaRPr>
          </a:p>
        </p:txBody>
      </p:sp>
      <p:sp>
        <p:nvSpPr>
          <p:cNvPr id="3" name="Marcador de contenido 2"/>
          <p:cNvSpPr>
            <a:spLocks noGrp="1"/>
          </p:cNvSpPr>
          <p:nvPr>
            <p:ph idx="1"/>
          </p:nvPr>
        </p:nvSpPr>
        <p:spPr>
          <a:xfrm>
            <a:off x="677334" y="1587062"/>
            <a:ext cx="8596668" cy="4866289"/>
          </a:xfrm>
        </p:spPr>
        <p:txBody>
          <a:bodyPr>
            <a:normAutofit/>
          </a:bodyPr>
          <a:lstStyle/>
          <a:p>
            <a:pPr marL="0" indent="0" algn="just">
              <a:buNone/>
            </a:pPr>
            <a:r>
              <a:rPr lang="es-MX" dirty="0">
                <a:solidFill>
                  <a:schemeClr val="tx1"/>
                </a:solidFill>
              </a:rPr>
              <a:t>•	Copia de inscripción en el Registro de Propiedad del Conservador de Bienes Raíces respectivo, de la Resolución del Director Regional del Registro Civil y que da cuenta de la posesión efectiva del causante, con constancia del pago o exención del impuesto </a:t>
            </a:r>
            <a:r>
              <a:rPr lang="es-MX" dirty="0" smtClean="0">
                <a:solidFill>
                  <a:schemeClr val="tx1"/>
                </a:solidFill>
              </a:rPr>
              <a:t>respectivo.   </a:t>
            </a:r>
            <a:endParaRPr lang="es-MX" dirty="0">
              <a:solidFill>
                <a:schemeClr val="tx1"/>
              </a:solidFill>
            </a:endParaRPr>
          </a:p>
          <a:p>
            <a:pPr marL="0" indent="0" algn="just">
              <a:buNone/>
            </a:pPr>
            <a:r>
              <a:rPr lang="es-MX" dirty="0">
                <a:solidFill>
                  <a:schemeClr val="tx1"/>
                </a:solidFill>
              </a:rPr>
              <a:t>•	Inscripción especial de herencia quedada al fallecimiento del causante, inscrita en el Registro de Propiedad del Conservador de Bienes Raíces respectivo, con certificado vigencia (60 días) </a:t>
            </a:r>
          </a:p>
          <a:p>
            <a:pPr marL="0" indent="0" algn="just">
              <a:buNone/>
            </a:pPr>
            <a:r>
              <a:rPr lang="es-MX" dirty="0">
                <a:solidFill>
                  <a:schemeClr val="tx1"/>
                </a:solidFill>
              </a:rPr>
              <a:t>•	Certificado emitido por el Servicio de Impuesto Internos que acredite la exención o pago del impuesto a la herencia</a:t>
            </a:r>
            <a:r>
              <a:rPr lang="es-MX" dirty="0" smtClean="0">
                <a:solidFill>
                  <a:schemeClr val="tx1"/>
                </a:solidFill>
              </a:rPr>
              <a:t>.</a:t>
            </a:r>
            <a:endParaRPr lang="es-MX" dirty="0">
              <a:solidFill>
                <a:schemeClr val="tx1"/>
              </a:solidFill>
            </a:endParaRPr>
          </a:p>
          <a:p>
            <a:pPr marL="0" indent="0" algn="just">
              <a:buNone/>
            </a:pPr>
            <a:r>
              <a:rPr lang="es-MX" dirty="0">
                <a:solidFill>
                  <a:schemeClr val="tx1"/>
                </a:solidFill>
              </a:rPr>
              <a:t>•	Acompañar informe o duplicado del certificado emitido por el Servicio de Registro Civil e Identificación que da cuenta del hecho de haberse inscrito en el Registro Nacional de Posesiones Efectivas la resolución que concede la posesión efectiva quedada al fallecimiento del causante. Dicho informe o duplicado deberá solicitarse en cualquier oficina del Registro Civil por cualquier heredero de la persona fallecida.</a:t>
            </a:r>
          </a:p>
          <a:p>
            <a:endParaRPr lang="en-US" dirty="0"/>
          </a:p>
        </p:txBody>
      </p:sp>
    </p:spTree>
    <p:extLst>
      <p:ext uri="{BB962C8B-B14F-4D97-AF65-F5344CB8AC3E}">
        <p14:creationId xmlns:p14="http://schemas.microsoft.com/office/powerpoint/2010/main" val="16406048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solidFill>
                  <a:srgbClr val="C00000"/>
                </a:solidFill>
              </a:rPr>
              <a:t>Conclusiones:</a:t>
            </a:r>
            <a:endParaRPr lang="en-US" dirty="0">
              <a:solidFill>
                <a:srgbClr val="C00000"/>
              </a:solidFill>
            </a:endParaRPr>
          </a:p>
        </p:txBody>
      </p:sp>
      <p:sp>
        <p:nvSpPr>
          <p:cNvPr id="3" name="Marcador de contenido 2"/>
          <p:cNvSpPr>
            <a:spLocks noGrp="1"/>
          </p:cNvSpPr>
          <p:nvPr>
            <p:ph idx="1"/>
          </p:nvPr>
        </p:nvSpPr>
        <p:spPr/>
        <p:txBody>
          <a:bodyPr/>
          <a:lstStyle/>
          <a:p>
            <a:pPr algn="just"/>
            <a:r>
              <a:rPr lang="es-CL" dirty="0" smtClean="0">
                <a:solidFill>
                  <a:schemeClr val="tx1"/>
                </a:solidFill>
              </a:rPr>
              <a:t>Es posible acompañar una carpeta legal que no genere reparos, pero son casos de muy extraña ocurrencia, en los cuales se acompañaron todos los documentos solicitados por el Banco para la confección del estudio de título, y de la revisión de dichos documentos, el abogado verificó que no existía ningún vicio o circunstancia especial del caso, que requiriera ser subsanada.</a:t>
            </a:r>
          </a:p>
          <a:p>
            <a:pPr algn="just"/>
            <a:r>
              <a:rPr lang="es-CL" dirty="0" smtClean="0">
                <a:solidFill>
                  <a:schemeClr val="tx1"/>
                </a:solidFill>
              </a:rPr>
              <a:t>El corredor de propiedades, que actúa de forma diligente y proactiva, podría acompañar una carpeta legal que cumpla con todos los documentos necesarios, pero no puede asegurar que de </a:t>
            </a:r>
            <a:r>
              <a:rPr lang="es-CL" dirty="0" smtClean="0">
                <a:solidFill>
                  <a:schemeClr val="tx1"/>
                </a:solidFill>
              </a:rPr>
              <a:t>éstos </a:t>
            </a:r>
            <a:r>
              <a:rPr lang="es-CL" dirty="0" smtClean="0">
                <a:solidFill>
                  <a:schemeClr val="tx1"/>
                </a:solidFill>
              </a:rPr>
              <a:t>no van a surgir reparos, sin embargo, puede agilizar los tiempos de avance de la operación, cumpliendo con las pautas que se han indicado precedentemente y también instruyéndose con mayor profundidad en estas materias.</a:t>
            </a:r>
            <a:endParaRPr lang="en-US" dirty="0">
              <a:solidFill>
                <a:schemeClr val="tx1"/>
              </a:solidFill>
            </a:endParaRPr>
          </a:p>
        </p:txBody>
      </p:sp>
    </p:spTree>
    <p:extLst>
      <p:ext uri="{BB962C8B-B14F-4D97-AF65-F5344CB8AC3E}">
        <p14:creationId xmlns:p14="http://schemas.microsoft.com/office/powerpoint/2010/main" val="2868045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725215"/>
            <a:ext cx="8596668" cy="5316148"/>
          </a:xfrm>
        </p:spPr>
        <p:txBody>
          <a:bodyPr/>
          <a:lstStyle/>
          <a:p>
            <a:r>
              <a:rPr lang="es-CL" sz="2000" b="1" dirty="0" smtClean="0">
                <a:solidFill>
                  <a:schemeClr val="tx1"/>
                </a:solidFill>
              </a:rPr>
              <a:t>1) </a:t>
            </a:r>
            <a:r>
              <a:rPr lang="es-CL" sz="2000" b="1" u="sng" dirty="0" smtClean="0">
                <a:solidFill>
                  <a:schemeClr val="tx1"/>
                </a:solidFill>
              </a:rPr>
              <a:t>Prescripción adquisitiva extraordinaria</a:t>
            </a:r>
            <a:r>
              <a:rPr lang="es-CL" sz="2000" dirty="0" smtClean="0">
                <a:solidFill>
                  <a:schemeClr val="tx1"/>
                </a:solidFill>
              </a:rPr>
              <a:t>:</a:t>
            </a:r>
          </a:p>
          <a:p>
            <a:pPr marL="0" indent="0" algn="just">
              <a:buNone/>
            </a:pPr>
            <a:r>
              <a:rPr lang="es-CL" sz="2000" dirty="0">
                <a:solidFill>
                  <a:schemeClr val="tx1"/>
                </a:solidFill>
              </a:rPr>
              <a:t> </a:t>
            </a:r>
            <a:r>
              <a:rPr lang="es-CL" sz="2000" dirty="0" smtClean="0">
                <a:solidFill>
                  <a:schemeClr val="tx1"/>
                </a:solidFill>
              </a:rPr>
              <a:t>     Permite acreditar el dominio del inmueble, por haberse poseído por un lapso de tiempo de 10 años, y concurriendo los demás requisitos legales.</a:t>
            </a:r>
          </a:p>
          <a:p>
            <a:pPr marL="0" indent="0">
              <a:buNone/>
            </a:pPr>
            <a:endParaRPr lang="es-CL" sz="2000" dirty="0">
              <a:solidFill>
                <a:schemeClr val="tx1"/>
              </a:solidFill>
            </a:endParaRPr>
          </a:p>
          <a:p>
            <a:pPr marL="0" indent="0">
              <a:buNone/>
            </a:pPr>
            <a:r>
              <a:rPr lang="es-CL" sz="2000" dirty="0" smtClean="0">
                <a:solidFill>
                  <a:schemeClr val="tx1"/>
                </a:solidFill>
              </a:rPr>
              <a:t>              </a:t>
            </a:r>
            <a:r>
              <a:rPr lang="es-CL" sz="2000" b="1" u="sng" dirty="0" smtClean="0">
                <a:solidFill>
                  <a:schemeClr val="tx1"/>
                </a:solidFill>
              </a:rPr>
              <a:t>TÍTULO</a:t>
            </a:r>
            <a:r>
              <a:rPr lang="es-CL" sz="2000" dirty="0" smtClean="0">
                <a:solidFill>
                  <a:schemeClr val="tx1"/>
                </a:solidFill>
              </a:rPr>
              <a:t>                                                     </a:t>
            </a:r>
            <a:r>
              <a:rPr lang="es-CL" sz="2000" b="1" u="sng" dirty="0" smtClean="0">
                <a:solidFill>
                  <a:schemeClr val="tx1"/>
                </a:solidFill>
              </a:rPr>
              <a:t>MODO</a:t>
            </a:r>
            <a:endParaRPr lang="es-CL" sz="2000" dirty="0" smtClean="0">
              <a:solidFill>
                <a:schemeClr val="tx1"/>
              </a:solidFill>
            </a:endParaRPr>
          </a:p>
          <a:p>
            <a:pPr marL="0" indent="0">
              <a:buNone/>
            </a:pPr>
            <a:r>
              <a:rPr lang="es-CL" sz="2000" dirty="0" smtClean="0">
                <a:solidFill>
                  <a:schemeClr val="tx1"/>
                </a:solidFill>
              </a:rPr>
              <a:t>          Compraventa                                              Tradición</a:t>
            </a:r>
          </a:p>
          <a:p>
            <a:pPr marL="0" indent="0">
              <a:buNone/>
            </a:pPr>
            <a:endParaRPr lang="es-CL" sz="2000" dirty="0" smtClean="0">
              <a:solidFill>
                <a:schemeClr val="tx1"/>
              </a:solidFill>
            </a:endParaRPr>
          </a:p>
          <a:p>
            <a:r>
              <a:rPr lang="es-CL" sz="2000" dirty="0" smtClean="0">
                <a:solidFill>
                  <a:schemeClr val="tx1"/>
                </a:solidFill>
              </a:rPr>
              <a:t>Título translaticio de dominio.</a:t>
            </a:r>
          </a:p>
          <a:p>
            <a:endParaRPr lang="es-CL" sz="2000" dirty="0" smtClean="0">
              <a:solidFill>
                <a:schemeClr val="tx1"/>
              </a:solidFill>
            </a:endParaRPr>
          </a:p>
          <a:p>
            <a:r>
              <a:rPr lang="es-CL" sz="2000" dirty="0" smtClean="0">
                <a:solidFill>
                  <a:schemeClr val="tx1"/>
                </a:solidFill>
              </a:rPr>
              <a:t>2) </a:t>
            </a:r>
            <a:r>
              <a:rPr lang="es-CL" sz="2000" b="1" u="sng" dirty="0" smtClean="0">
                <a:solidFill>
                  <a:schemeClr val="tx1"/>
                </a:solidFill>
              </a:rPr>
              <a:t>Nulidad Absoluta se sanea por el </a:t>
            </a:r>
            <a:r>
              <a:rPr lang="es-CL" b="1" u="sng" dirty="0" smtClean="0">
                <a:solidFill>
                  <a:schemeClr val="tx1"/>
                </a:solidFill>
              </a:rPr>
              <a:t>transcurso de tiempo de 10 </a:t>
            </a:r>
            <a:r>
              <a:rPr lang="es-CL" b="1" u="sng" dirty="0" smtClean="0"/>
              <a:t>años</a:t>
            </a:r>
            <a:r>
              <a:rPr lang="es-CL" dirty="0" smtClean="0"/>
              <a:t>.</a:t>
            </a:r>
            <a:endParaRPr lang="en-US" dirty="0"/>
          </a:p>
        </p:txBody>
      </p:sp>
      <p:sp>
        <p:nvSpPr>
          <p:cNvPr id="5" name="Flecha derecha 4"/>
          <p:cNvSpPr/>
          <p:nvPr/>
        </p:nvSpPr>
        <p:spPr>
          <a:xfrm>
            <a:off x="3783724" y="2963917"/>
            <a:ext cx="2196662" cy="4099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221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s-CL" b="1" u="sng" dirty="0">
                <a:solidFill>
                  <a:schemeClr val="accent5">
                    <a:lumMod val="75000"/>
                  </a:schemeClr>
                </a:solidFill>
              </a:rPr>
              <a:t>Objetivos del Estudio de Títulos desde la perspectiva del Banco</a:t>
            </a:r>
            <a:r>
              <a:rPr lang="es-CL" dirty="0">
                <a:solidFill>
                  <a:schemeClr val="accent5">
                    <a:lumMod val="75000"/>
                  </a:schemeClr>
                </a:solidFill>
              </a:rPr>
              <a:t>:</a:t>
            </a:r>
            <a:r>
              <a:rPr lang="en-US" dirty="0"/>
              <a:t/>
            </a:r>
            <a:br>
              <a:rPr lang="en-US" dirty="0"/>
            </a:br>
            <a:endParaRPr lang="en-US" dirty="0"/>
          </a:p>
        </p:txBody>
      </p:sp>
      <p:sp>
        <p:nvSpPr>
          <p:cNvPr id="3" name="Marcador de contenido 2"/>
          <p:cNvSpPr>
            <a:spLocks noGrp="1"/>
          </p:cNvSpPr>
          <p:nvPr>
            <p:ph idx="1"/>
          </p:nvPr>
        </p:nvSpPr>
        <p:spPr/>
        <p:txBody>
          <a:bodyPr/>
          <a:lstStyle/>
          <a:p>
            <a:pPr algn="just"/>
            <a:r>
              <a:rPr lang="es-ES_tradnl" dirty="0">
                <a:solidFill>
                  <a:schemeClr val="tx1"/>
                </a:solidFill>
              </a:rPr>
              <a:t>1.- Estudiar el titulo vigente del inmueble, cuidando de que en su origen no exista algún vicio que pueda poner en riesgo la garantía del Banco.</a:t>
            </a:r>
            <a:endParaRPr lang="en-US" dirty="0">
              <a:solidFill>
                <a:schemeClr val="tx1"/>
              </a:solidFill>
            </a:endParaRPr>
          </a:p>
          <a:p>
            <a:pPr algn="just"/>
            <a:endParaRPr lang="en-US" dirty="0">
              <a:solidFill>
                <a:schemeClr val="tx1"/>
              </a:solidFill>
            </a:endParaRPr>
          </a:p>
          <a:p>
            <a:pPr algn="just"/>
            <a:r>
              <a:rPr lang="es-ES_tradnl" dirty="0">
                <a:solidFill>
                  <a:schemeClr val="tx1"/>
                </a:solidFill>
              </a:rPr>
              <a:t>2.- Estudiar los títulos inmediatamente anteriores al vigente, hasta un periodo de 10 años hacia atrás (o más de 10 años, cuando los títulos inmediatamente anteriores superan este periodo), y al igual que en el titulo vigente, se deberá precaver que en sus orígenes no exista algún vicio que pueda poner en riesgo la garantía del Banco.</a:t>
            </a:r>
            <a:endParaRPr lang="en-US" dirty="0">
              <a:solidFill>
                <a:schemeClr val="tx1"/>
              </a:solidFill>
            </a:endParaRPr>
          </a:p>
          <a:p>
            <a:pPr marL="0" indent="0" algn="just">
              <a:buNone/>
            </a:pPr>
            <a:r>
              <a:rPr lang="es-ES_tradnl" dirty="0">
                <a:solidFill>
                  <a:schemeClr val="tx1"/>
                </a:solidFill>
              </a:rPr>
              <a:t> </a:t>
            </a:r>
            <a:endParaRPr lang="en-US" dirty="0">
              <a:solidFill>
                <a:schemeClr val="tx1"/>
              </a:solidFill>
            </a:endParaRPr>
          </a:p>
          <a:p>
            <a:pPr algn="just"/>
            <a:r>
              <a:rPr lang="es-ES_tradnl" dirty="0">
                <a:solidFill>
                  <a:schemeClr val="tx1"/>
                </a:solidFill>
              </a:rPr>
              <a:t>3.- Estudio de los antecedentes técnicos de la propiedad.</a:t>
            </a:r>
            <a:endParaRPr lang="en-US" dirty="0">
              <a:solidFill>
                <a:schemeClr val="tx1"/>
              </a:solidFill>
            </a:endParaRPr>
          </a:p>
          <a:p>
            <a:endParaRPr lang="en-US" dirty="0"/>
          </a:p>
        </p:txBody>
      </p:sp>
    </p:spTree>
    <p:extLst>
      <p:ext uri="{BB962C8B-B14F-4D97-AF65-F5344CB8AC3E}">
        <p14:creationId xmlns:p14="http://schemas.microsoft.com/office/powerpoint/2010/main" val="2597121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lvl="0"/>
            <a:r>
              <a:rPr lang="es-CL" sz="2700" b="1" u="sng" dirty="0">
                <a:solidFill>
                  <a:schemeClr val="accent5">
                    <a:lumMod val="75000"/>
                  </a:schemeClr>
                </a:solidFill>
              </a:rPr>
              <a:t>¿Cuál es el tratamiento que tienen las operaciones de compraventa de inmuebles, cuando se compra con crédito hipotecario?</a:t>
            </a:r>
            <a:r>
              <a:rPr lang="en-US" dirty="0"/>
              <a:t/>
            </a:r>
            <a:br>
              <a:rPr lang="en-US" dirty="0"/>
            </a:br>
            <a:endParaRPr lang="en-US" dirty="0"/>
          </a:p>
        </p:txBody>
      </p:sp>
      <p:sp>
        <p:nvSpPr>
          <p:cNvPr id="3" name="Marcador de contenido 2"/>
          <p:cNvSpPr>
            <a:spLocks noGrp="1"/>
          </p:cNvSpPr>
          <p:nvPr>
            <p:ph idx="1"/>
          </p:nvPr>
        </p:nvSpPr>
        <p:spPr/>
        <p:txBody>
          <a:bodyPr/>
          <a:lstStyle/>
          <a:p>
            <a:pPr marL="457200" algn="just">
              <a:lnSpc>
                <a:spcPct val="107000"/>
              </a:lnSpc>
            </a:pP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Los Bancos trabajan con empresas legales externas, que se dedican exclusivamente a prestar </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servicios </a:t>
            </a: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de estudios de títulos, redacción de contratos, </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gestionar las operaciones </a:t>
            </a: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en notaría para su firma y </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gestionar </a:t>
            </a: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de </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las inscripciones </a:t>
            </a: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en el Conservador de Bienes Raíces correspondiente, servicios que son pagados por el comprador (cliente del Banco) como gastos operacionales.</a:t>
            </a:r>
            <a:endPar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En esta labor, las empresas externas prestarán sus servicios </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con sujeción estricta </a:t>
            </a: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a lo que señala la ley, y también a los reglamentos internos e instructivos dispuestos por el Banco, para este tipo de operaciones, existiendo una fiscalización a través de la Fiscalía del Banco, compuesta por los abogados que trabajan directamente para estas entidades.</a:t>
            </a:r>
            <a:endPar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64448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388883"/>
            <a:ext cx="8596668" cy="6232634"/>
          </a:xfrm>
        </p:spPr>
        <p:txBody>
          <a:bodyPr>
            <a:normAutofit/>
          </a:bodyPr>
          <a:lstStyle/>
          <a:p>
            <a:pPr marL="457200" algn="just">
              <a:lnSpc>
                <a:spcPct val="107000"/>
              </a:lnSpc>
              <a:spcAft>
                <a:spcPts val="800"/>
              </a:spcAft>
            </a:pP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Estas empresas tienen una forma de trabajo dividida en etapas, cada una de las cuales sirve como filtro, para advertir errores y asegurarse de que todo esté en orden.</a:t>
            </a:r>
            <a:endParaRPr lang="es-CL" dirty="0" smtClean="0">
              <a:solidFill>
                <a:schemeClr val="tx1"/>
              </a:solidFill>
              <a:latin typeface="Arial" panose="020B0604020202020204" pitchFamily="34" charset="0"/>
              <a:cs typeface="Times New Roman" panose="02020603050405020304" pitchFamily="18" charset="0"/>
            </a:endParaRPr>
          </a:p>
          <a:p>
            <a:pPr marL="114300" indent="0" algn="just">
              <a:lnSpc>
                <a:spcPct val="107000"/>
              </a:lnSpc>
              <a:spcAft>
                <a:spcPts val="800"/>
              </a:spcAft>
              <a:buNone/>
            </a:pPr>
            <a:r>
              <a:rPr lang="es-CL" dirty="0" smtClean="0">
                <a:solidFill>
                  <a:schemeClr val="tx1"/>
                </a:solidFill>
                <a:latin typeface="Arial" panose="020B0604020202020204" pitchFamily="34" charset="0"/>
                <a:cs typeface="Times New Roman" panose="02020603050405020304" pitchFamily="18" charset="0"/>
              </a:rPr>
              <a:t>                 Estudio de Títulos (Pre informes, reparos, aprobación).</a:t>
            </a:r>
            <a:endParaRPr lang="es-CL" dirty="0">
              <a:solidFill>
                <a:schemeClr val="tx1"/>
              </a:solidFill>
              <a:latin typeface="Arial" panose="020B0604020202020204" pitchFamily="34" charset="0"/>
              <a:cs typeface="Times New Roman" panose="02020603050405020304" pitchFamily="18" charset="0"/>
            </a:endParaRPr>
          </a:p>
          <a:p>
            <a:pPr marL="114300" indent="0" algn="just">
              <a:lnSpc>
                <a:spcPct val="107000"/>
              </a:lnSpc>
              <a:spcAft>
                <a:spcPts val="800"/>
              </a:spcAft>
              <a:buNone/>
            </a:pPr>
            <a:r>
              <a:rPr lang="es-CL" dirty="0" smtClean="0">
                <a:solidFill>
                  <a:schemeClr val="tx1"/>
                </a:solidFill>
              </a:rPr>
              <a:t>                Redacción del borrador de la escritura de compraventa.</a:t>
            </a:r>
          </a:p>
          <a:p>
            <a:pPr marL="114300" indent="0" algn="just">
              <a:lnSpc>
                <a:spcPct val="107000"/>
              </a:lnSpc>
              <a:spcAft>
                <a:spcPts val="800"/>
              </a:spcAft>
              <a:buNone/>
            </a:pPr>
            <a:r>
              <a:rPr lang="es-CL" dirty="0" smtClean="0">
                <a:solidFill>
                  <a:schemeClr val="tx1"/>
                </a:solidFill>
              </a:rPr>
              <a:t>                Firma en Notaría de comprador y vendedor (y Banco </a:t>
            </a:r>
            <a:r>
              <a:rPr lang="es-CL" dirty="0" err="1" smtClean="0">
                <a:solidFill>
                  <a:schemeClr val="tx1"/>
                </a:solidFill>
              </a:rPr>
              <a:t>Alzante</a:t>
            </a:r>
            <a:r>
              <a:rPr lang="es-CL" dirty="0" smtClean="0">
                <a:solidFill>
                  <a:schemeClr val="tx1"/>
                </a:solidFill>
              </a:rPr>
              <a:t>).</a:t>
            </a:r>
          </a:p>
          <a:p>
            <a:pPr marL="114300" indent="0" algn="just">
              <a:lnSpc>
                <a:spcPct val="107000"/>
              </a:lnSpc>
              <a:spcAft>
                <a:spcPts val="800"/>
              </a:spcAft>
              <a:buNone/>
            </a:pPr>
            <a:r>
              <a:rPr lang="es-CL" dirty="0">
                <a:solidFill>
                  <a:schemeClr val="tx1"/>
                </a:solidFill>
              </a:rPr>
              <a:t> </a:t>
            </a:r>
            <a:r>
              <a:rPr lang="es-CL" dirty="0" smtClean="0">
                <a:solidFill>
                  <a:schemeClr val="tx1"/>
                </a:solidFill>
              </a:rPr>
              <a:t>               Revisión de la escritura, previa firma del Banco que otorga el crédito.</a:t>
            </a:r>
          </a:p>
          <a:p>
            <a:pPr marL="114300" indent="0" algn="just">
              <a:lnSpc>
                <a:spcPct val="107000"/>
              </a:lnSpc>
              <a:spcAft>
                <a:spcPts val="800"/>
              </a:spcAft>
              <a:buNone/>
            </a:pPr>
            <a:r>
              <a:rPr lang="es-CL" dirty="0">
                <a:solidFill>
                  <a:schemeClr val="tx1"/>
                </a:solidFill>
              </a:rPr>
              <a:t> </a:t>
            </a:r>
            <a:r>
              <a:rPr lang="es-CL" dirty="0" smtClean="0">
                <a:solidFill>
                  <a:schemeClr val="tx1"/>
                </a:solidFill>
              </a:rPr>
              <a:t>               Firma del Banco que otorga el crédito.</a:t>
            </a:r>
          </a:p>
          <a:p>
            <a:pPr marL="114300" indent="0" algn="just">
              <a:lnSpc>
                <a:spcPct val="107000"/>
              </a:lnSpc>
              <a:spcAft>
                <a:spcPts val="800"/>
              </a:spcAft>
              <a:buNone/>
            </a:pPr>
            <a:r>
              <a:rPr lang="es-CL" dirty="0">
                <a:solidFill>
                  <a:schemeClr val="tx1"/>
                </a:solidFill>
              </a:rPr>
              <a:t> </a:t>
            </a:r>
            <a:r>
              <a:rPr lang="es-CL" dirty="0" smtClean="0">
                <a:solidFill>
                  <a:schemeClr val="tx1"/>
                </a:solidFill>
              </a:rPr>
              <a:t>               Inscripción en el Conservador de Bienes Raíces.</a:t>
            </a:r>
          </a:p>
          <a:p>
            <a:pPr marL="457200" lvl="0" algn="just">
              <a:lnSpc>
                <a:spcPct val="107000"/>
              </a:lnSpc>
              <a:buClr>
                <a:srgbClr val="90C226"/>
              </a:buClr>
            </a:pPr>
            <a:r>
              <a:rPr lang="es-CL" dirty="0">
                <a:solidFill>
                  <a:prstClr val="black"/>
                </a:solidFill>
                <a:latin typeface="Arial" panose="020B0604020202020204" pitchFamily="34" charset="0"/>
                <a:ea typeface="Calibri" panose="020F0502020204030204" pitchFamily="34" charset="0"/>
                <a:cs typeface="Times New Roman" panose="02020603050405020304" pitchFamily="18" charset="0"/>
              </a:rPr>
              <a:t>Como la labor de realizar estudios de títulos, es una función profesional compleja, al momento de aprobarlos y firmarlos, el abogado estudiante de títulos, se hace responsable de todos los problemas que pudiesen existir por cualquier omisión, error o situación que pudiere generar un rechazo de la operación, por parte del Conservador de Bienes Raíces en la etapa de inscripción del inmueble.</a:t>
            </a:r>
            <a:endParaRPr lang="en-US" sz="1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114300" indent="0" algn="just">
              <a:lnSpc>
                <a:spcPct val="107000"/>
              </a:lnSpc>
              <a:spcAft>
                <a:spcPts val="800"/>
              </a:spcAft>
              <a:buNone/>
            </a:pPr>
            <a:endParaRPr lang="en-US" dirty="0">
              <a:solidFill>
                <a:schemeClr val="tx1"/>
              </a:solidFill>
            </a:endParaRPr>
          </a:p>
        </p:txBody>
      </p:sp>
      <p:sp>
        <p:nvSpPr>
          <p:cNvPr id="4" name="Flecha derecha 3"/>
          <p:cNvSpPr/>
          <p:nvPr/>
        </p:nvSpPr>
        <p:spPr>
          <a:xfrm flipV="1">
            <a:off x="1361066" y="1524845"/>
            <a:ext cx="430925" cy="336331"/>
          </a:xfrm>
          <a:prstGeom prst="rightArrow">
            <a:avLst>
              <a:gd name="adj1" fmla="val 50000"/>
              <a:gd name="adj2" fmla="val 521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lecha derecha 4"/>
          <p:cNvSpPr/>
          <p:nvPr/>
        </p:nvSpPr>
        <p:spPr>
          <a:xfrm flipV="1">
            <a:off x="1361065" y="2033020"/>
            <a:ext cx="430925" cy="336331"/>
          </a:xfrm>
          <a:prstGeom prst="rightArrow">
            <a:avLst>
              <a:gd name="adj1" fmla="val 50000"/>
              <a:gd name="adj2" fmla="val 521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echa derecha 6"/>
          <p:cNvSpPr/>
          <p:nvPr/>
        </p:nvSpPr>
        <p:spPr>
          <a:xfrm flipV="1">
            <a:off x="1361064" y="2511268"/>
            <a:ext cx="430925" cy="336331"/>
          </a:xfrm>
          <a:prstGeom prst="rightArrow">
            <a:avLst>
              <a:gd name="adj1" fmla="val 50000"/>
              <a:gd name="adj2" fmla="val 521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echa derecha 7"/>
          <p:cNvSpPr/>
          <p:nvPr/>
        </p:nvSpPr>
        <p:spPr>
          <a:xfrm flipV="1">
            <a:off x="1361063" y="3088376"/>
            <a:ext cx="430925" cy="336331"/>
          </a:xfrm>
          <a:prstGeom prst="rightArrow">
            <a:avLst>
              <a:gd name="adj1" fmla="val 50000"/>
              <a:gd name="adj2" fmla="val 521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echa derecha 8"/>
          <p:cNvSpPr/>
          <p:nvPr/>
        </p:nvSpPr>
        <p:spPr>
          <a:xfrm flipV="1">
            <a:off x="1361062" y="3603383"/>
            <a:ext cx="430925" cy="336331"/>
          </a:xfrm>
          <a:prstGeom prst="rightArrow">
            <a:avLst>
              <a:gd name="adj1" fmla="val 50000"/>
              <a:gd name="adj2" fmla="val 521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echa derecha 9"/>
          <p:cNvSpPr/>
          <p:nvPr/>
        </p:nvSpPr>
        <p:spPr>
          <a:xfrm flipV="1">
            <a:off x="1355807" y="4094205"/>
            <a:ext cx="436180" cy="380395"/>
          </a:xfrm>
          <a:prstGeom prst="rightArrow">
            <a:avLst>
              <a:gd name="adj1" fmla="val 50000"/>
              <a:gd name="adj2" fmla="val 5216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300591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marL="457200">
              <a:lnSpc>
                <a:spcPct val="107000"/>
              </a:lnSpc>
              <a:spcAft>
                <a:spcPts val="800"/>
              </a:spcAft>
            </a:pPr>
            <a:r>
              <a:rPr lang="es-CL" b="1" u="sng" dirty="0">
                <a:solidFill>
                  <a:schemeClr val="accent5">
                    <a:lumMod val="75000"/>
                  </a:schemeClr>
                </a:solidFill>
                <a:latin typeface="Arial" panose="020B0604020202020204" pitchFamily="34" charset="0"/>
                <a:ea typeface="Calibri" panose="020F0502020204030204" pitchFamily="34" charset="0"/>
                <a:cs typeface="Times New Roman" panose="02020603050405020304" pitchFamily="18" charset="0"/>
              </a:rPr>
              <a:t>Problemas prácticos que retrasan el avance de las operaciones: </a:t>
            </a:r>
            <a:r>
              <a:rPr lang="en-US" sz="3200" dirty="0">
                <a:latin typeface="Calibri" panose="020F0502020204030204" pitchFamily="34" charset="0"/>
                <a:ea typeface="Calibri" panose="020F0502020204030204" pitchFamily="34" charset="0"/>
                <a:cs typeface="Times New Roman" panose="02020603050405020304" pitchFamily="18" charset="0"/>
              </a:rPr>
              <a:t/>
            </a:r>
            <a:br>
              <a:rPr lang="en-US" sz="32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Marcador de contenido 2"/>
          <p:cNvSpPr>
            <a:spLocks noGrp="1"/>
          </p:cNvSpPr>
          <p:nvPr>
            <p:ph idx="1"/>
          </p:nvPr>
        </p:nvSpPr>
        <p:spPr>
          <a:xfrm>
            <a:off x="677334" y="2160589"/>
            <a:ext cx="8596668" cy="4355825"/>
          </a:xfrm>
        </p:spPr>
        <p:txBody>
          <a:bodyPr>
            <a:normAutofit fontScale="92500" lnSpcReduction="20000"/>
          </a:bodyPr>
          <a:lstStyle/>
          <a:p>
            <a:pPr lvl="0" algn="just">
              <a:lnSpc>
                <a:spcPct val="107000"/>
              </a:lnSpc>
              <a:buFont typeface="+mj-lt"/>
              <a:buAutoNum type="arabicPeriod"/>
            </a:pPr>
            <a:r>
              <a:rPr lang="es-CL" b="1" u="sng" dirty="0">
                <a:solidFill>
                  <a:schemeClr val="tx1"/>
                </a:solidFill>
                <a:latin typeface="Arial" panose="020B0604020202020204" pitchFamily="34" charset="0"/>
                <a:ea typeface="Calibri" panose="020F0502020204030204" pitchFamily="34" charset="0"/>
                <a:cs typeface="Times New Roman" panose="02020603050405020304" pitchFamily="18" charset="0"/>
              </a:rPr>
              <a:t>Falta de formación profesional de los corredores de propiedades</a:t>
            </a:r>
            <a:r>
              <a:rPr lang="es-CL" b="1"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a:t>
            </a:r>
            <a:endParaRPr lang="en-US" sz="1600" b="1"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pP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Como las empresas legales, en el ejercicio de su actividad, se basan estrictamente en la ley y en reglamentos internos e instructivos del Banco, explican claramente y con </a:t>
            </a:r>
            <a:r>
              <a:rPr lang="es-CL"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detalles </a:t>
            </a: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los reparos que realizan en cada situación, señalando la forma de subsanar el vicio o solucionar el problema. En la práctica, muchos corredores se dedican a esta actividad, sin conocer el trasfondo de lo que implica, por lo que no entienden los reparos e insisten en presentar los mismos documentos que fueron rechazados, sin haberse encargado de subsanarlos. Usualmente, reclaman y culpan al abogado de retrasar la operación innecesariamente.</a:t>
            </a:r>
            <a:endPar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spcAft>
                <a:spcPts val="800"/>
              </a:spcAft>
            </a:pPr>
            <a:r>
              <a:rPr lang="es-CL" dirty="0">
                <a:solidFill>
                  <a:schemeClr val="tx1"/>
                </a:solidFill>
                <a:latin typeface="Arial" panose="020B0604020202020204" pitchFamily="34" charset="0"/>
                <a:ea typeface="Calibri" panose="020F0502020204030204" pitchFamily="34" charset="0"/>
                <a:cs typeface="Times New Roman" panose="02020603050405020304" pitchFamily="18" charset="0"/>
              </a:rPr>
              <a:t>La consecuencia de esa situación, es que el abogado insistirá con el reparo hasta que se acompañe el documento corregido, a menos que, debido al reclamo, la Fiscalía del Banco, cuando las circunstancias particulares del caso lo permitan, otorgue una excepción a dicho reparo. En ese caso, el abogado deja constancia de la excepción y se libera de la responsabilidad que conlleve aprobar un estudio en esas condiciones.</a:t>
            </a:r>
            <a:endParaRPr lang="en-US" sz="16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768990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77334" y="546539"/>
            <a:ext cx="8596668" cy="5494824"/>
          </a:xfrm>
        </p:spPr>
        <p:txBody>
          <a:bodyPr/>
          <a:lstStyle/>
          <a:p>
            <a:pPr marL="685800" algn="just">
              <a:lnSpc>
                <a:spcPct val="107000"/>
              </a:lnSpc>
            </a:pPr>
            <a:r>
              <a:rPr lang="es-CL" sz="2000" b="1" u="sng"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Solución práctica</a:t>
            </a:r>
            <a:r>
              <a:rPr lang="es-CL" sz="200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 Lo </a:t>
            </a:r>
            <a:r>
              <a:rPr lang="es-CL" sz="2000" dirty="0">
                <a:solidFill>
                  <a:schemeClr val="tx1"/>
                </a:solidFill>
                <a:latin typeface="Arial" panose="020B0604020202020204" pitchFamily="34" charset="0"/>
                <a:ea typeface="Calibri" panose="020F0502020204030204" pitchFamily="34" charset="0"/>
                <a:cs typeface="Times New Roman" panose="02020603050405020304" pitchFamily="18" charset="0"/>
              </a:rPr>
              <a:t>aconsejable en caso de no mediar excepción de Fiscalía, y en que el corredor no entienda el reparo, es solicitar una reunión presencial con el abogado encargado de realizar el estudio de títulos, para que éste le explique directamente y con detalles, cómo realizar la </a:t>
            </a:r>
            <a:r>
              <a:rPr lang="es-CL" sz="200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gestión. Y </a:t>
            </a:r>
            <a:r>
              <a:rPr lang="es-CL" sz="2000" dirty="0">
                <a:solidFill>
                  <a:schemeClr val="tx1"/>
                </a:solidFill>
                <a:latin typeface="Arial" panose="020B0604020202020204" pitchFamily="34" charset="0"/>
                <a:ea typeface="Calibri" panose="020F0502020204030204" pitchFamily="34" charset="0"/>
                <a:cs typeface="Times New Roman" panose="02020603050405020304" pitchFamily="18" charset="0"/>
              </a:rPr>
              <a:t>por supuesto, instruirse al máximo para </a:t>
            </a:r>
            <a:r>
              <a:rPr lang="es-CL" sz="200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comprender los temas que implican el corretaje, con más profundidad.</a:t>
            </a:r>
          </a:p>
          <a:p>
            <a:pPr indent="0" algn="just">
              <a:lnSpc>
                <a:spcPct val="107000"/>
              </a:lnSpc>
              <a:buNone/>
            </a:pPr>
            <a:endParaRPr lang="es-CL" sz="2000" dirty="0" smtClean="0">
              <a:solidFill>
                <a:schemeClr val="tx1"/>
              </a:solidFill>
              <a:latin typeface="Arial" panose="020B0604020202020204" pitchFamily="34" charset="0"/>
              <a:ea typeface="Calibri" panose="020F0502020204030204" pitchFamily="34" charset="0"/>
              <a:cs typeface="Times New Roman" panose="02020603050405020304" pitchFamily="18" charset="0"/>
            </a:endParaRPr>
          </a:p>
          <a:p>
            <a:pPr marL="685800" algn="just">
              <a:lnSpc>
                <a:spcPct val="107000"/>
              </a:lnSpc>
            </a:pPr>
            <a:r>
              <a:rPr lang="es-CL" sz="2000" dirty="0" smtClean="0">
                <a:solidFill>
                  <a:schemeClr val="tx1"/>
                </a:solidFill>
                <a:latin typeface="Arial" panose="020B0604020202020204" pitchFamily="34" charset="0"/>
                <a:ea typeface="Calibri" panose="020F0502020204030204" pitchFamily="34" charset="0"/>
                <a:cs typeface="Times New Roman" panose="02020603050405020304" pitchFamily="18" charset="0"/>
              </a:rPr>
              <a:t>Ejemplo</a:t>
            </a:r>
            <a:r>
              <a:rPr lang="es-CL" sz="2000" dirty="0">
                <a:solidFill>
                  <a:schemeClr val="tx1"/>
                </a:solidFill>
                <a:latin typeface="Arial" panose="020B0604020202020204" pitchFamily="34" charset="0"/>
                <a:ea typeface="Calibri" panose="020F0502020204030204" pitchFamily="34" charset="0"/>
                <a:cs typeface="Times New Roman" panose="02020603050405020304" pitchFamily="18" charset="0"/>
              </a:rPr>
              <a:t>: El abogado solicitó certificado de recepción final del inmueble, incluyendo los certificados de regularización de las ampliaciones del mismo (porque sabe que existen ampliaciones regularizadas, debido a que la tasación lo señala), y el corredor insiste en presentar el Certificado de Recepción Final de la vivienda original, que no considera dichas ampliaciones. </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272088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marL="342900" lvl="0" indent="-342900">
              <a:lnSpc>
                <a:spcPct val="107000"/>
              </a:lnSpc>
              <a:spcAft>
                <a:spcPts val="800"/>
              </a:spcAft>
            </a:pPr>
            <a:r>
              <a:rPr lang="es-CL" b="1" dirty="0">
                <a:solidFill>
                  <a:schemeClr val="accent5">
                    <a:lumMod val="75000"/>
                  </a:schemeClr>
                </a:solidFill>
                <a:latin typeface="Arial" panose="020B0604020202020204" pitchFamily="34" charset="0"/>
                <a:ea typeface="Calibri" panose="020F0502020204030204" pitchFamily="34" charset="0"/>
                <a:cs typeface="Times New Roman" panose="02020603050405020304" pitchFamily="18" charset="0"/>
              </a:rPr>
              <a:t>Perdida de vigencia de documentos</a:t>
            </a:r>
            <a:r>
              <a:rPr lang="es-CL" dirty="0">
                <a:solidFill>
                  <a:schemeClr val="accent5">
                    <a:lumMod val="75000"/>
                  </a:schemeClr>
                </a:solidFill>
                <a:latin typeface="Arial" panose="020B0604020202020204" pitchFamily="34" charset="0"/>
                <a:ea typeface="Calibri" panose="020F0502020204030204" pitchFamily="34" charset="0"/>
                <a:cs typeface="Times New Roman" panose="02020603050405020304" pitchFamily="18" charset="0"/>
              </a:rPr>
              <a:t>:</a:t>
            </a:r>
            <a:r>
              <a:rPr lang="en-US" sz="3200" dirty="0">
                <a:latin typeface="Calibri" panose="020F0502020204030204" pitchFamily="34" charset="0"/>
                <a:ea typeface="Calibri" panose="020F0502020204030204" pitchFamily="34" charset="0"/>
                <a:cs typeface="Times New Roman" panose="02020603050405020304" pitchFamily="18" charset="0"/>
              </a:rPr>
              <a:t/>
            </a:r>
            <a:br>
              <a:rPr lang="en-US" sz="32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Marcador de contenido 2"/>
          <p:cNvSpPr>
            <a:spLocks noGrp="1"/>
          </p:cNvSpPr>
          <p:nvPr>
            <p:ph idx="1"/>
          </p:nvPr>
        </p:nvSpPr>
        <p:spPr/>
        <p:txBody>
          <a:bodyPr>
            <a:normAutofit lnSpcReduction="10000"/>
          </a:bodyPr>
          <a:lstStyle/>
          <a:p>
            <a:pPr marL="685800" algn="just">
              <a:lnSpc>
                <a:spcPct val="107000"/>
              </a:lnSpc>
            </a:pPr>
            <a:r>
              <a:rPr lang="es-CL" sz="2000" dirty="0">
                <a:solidFill>
                  <a:schemeClr val="tx1"/>
                </a:solidFill>
                <a:latin typeface="Arial" panose="020B0604020202020204" pitchFamily="34" charset="0"/>
                <a:ea typeface="Calibri" panose="020F0502020204030204" pitchFamily="34" charset="0"/>
                <a:cs typeface="Times New Roman" panose="02020603050405020304" pitchFamily="18" charset="0"/>
              </a:rPr>
              <a:t>El abogado realiza varios reparos, y el corredor acompaña solo algunos de los documentos solicitados, para luego acompañar los otros con mucho tiempo de desfase, generándose una pérdida de vigencia de otros documentos, lo que implica que, en el siguiente análisis, el abogado pedirá nuevamente dichos documentos vigentes. </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685800" algn="just">
              <a:lnSpc>
                <a:spcPct val="107000"/>
              </a:lnSpc>
              <a:spcAft>
                <a:spcPts val="800"/>
              </a:spcAft>
            </a:pPr>
            <a:r>
              <a:rPr lang="es-CL" sz="2000" b="1" dirty="0">
                <a:solidFill>
                  <a:schemeClr val="tx1"/>
                </a:solidFill>
                <a:latin typeface="Arial" panose="020B0604020202020204" pitchFamily="34" charset="0"/>
                <a:ea typeface="Calibri" panose="020F0502020204030204" pitchFamily="34" charset="0"/>
                <a:cs typeface="Times New Roman" panose="02020603050405020304" pitchFamily="18" charset="0"/>
              </a:rPr>
              <a:t>Solución práctica:</a:t>
            </a:r>
            <a:r>
              <a:rPr lang="es-CL" sz="2000" dirty="0">
                <a:solidFill>
                  <a:schemeClr val="tx1"/>
                </a:solidFill>
                <a:latin typeface="Arial" panose="020B0604020202020204" pitchFamily="34" charset="0"/>
                <a:ea typeface="Calibri" panose="020F0502020204030204" pitchFamily="34" charset="0"/>
                <a:cs typeface="Times New Roman" panose="02020603050405020304" pitchFamily="18" charset="0"/>
              </a:rPr>
              <a:t> Como el corredor conoce las fechas de los documentos que acompañó, podría adelantarse a los hechos, y solicitar estos documentos de antemano, presentando todos en la misma ocasión, sin dar lugar a una nueva instancia de reparos por parte del abogado.</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8642670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6547</TotalTime>
  <Words>2616</Words>
  <Application>Microsoft Office PowerPoint</Application>
  <PresentationFormat>Panorámica</PresentationFormat>
  <Paragraphs>120</Paragraphs>
  <Slides>25</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25</vt:i4>
      </vt:variant>
    </vt:vector>
  </HeadingPairs>
  <TitlesOfParts>
    <vt:vector size="32" baseType="lpstr">
      <vt:lpstr>Arial</vt:lpstr>
      <vt:lpstr>Calibri</vt:lpstr>
      <vt:lpstr>Courier New</vt:lpstr>
      <vt:lpstr>Times New Roman</vt:lpstr>
      <vt:lpstr>Trebuchet MS</vt:lpstr>
      <vt:lpstr>Wingdings 3</vt:lpstr>
      <vt:lpstr>Faceta</vt:lpstr>
      <vt:lpstr>¿Es posible presentar una carpeta legal, que no genere reparos, en las compraventas financiadas con créditos hipotecarios? Y si es así, ¿cómo debería ser? </vt:lpstr>
      <vt:lpstr>¿Qué es un estudio de títulos?</vt:lpstr>
      <vt:lpstr>Presentación de PowerPoint</vt:lpstr>
      <vt:lpstr>Objetivos del Estudio de Títulos desde la perspectiva del Banco: </vt:lpstr>
      <vt:lpstr>¿Cuál es el tratamiento que tienen las operaciones de compraventa de inmuebles, cuando se compra con crédito hipotecario? </vt:lpstr>
      <vt:lpstr>Presentación de PowerPoint</vt:lpstr>
      <vt:lpstr>Problemas prácticos que retrasan el avance de las operaciones:  </vt:lpstr>
      <vt:lpstr>Presentación de PowerPoint</vt:lpstr>
      <vt:lpstr>Perdida de vigencia de documentos: </vt:lpstr>
      <vt:lpstr>No revisar los documentos una vez que son emitidos por el organismo o autoridad respectiva. </vt:lpstr>
      <vt:lpstr>Implicancias del Estado Civil y los Regímenes Matrimoniales en las operaciones de compraventa de bienes raíces: </vt:lpstr>
      <vt:lpstr>Implicancias del estado civil de casado: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Mandatos</vt:lpstr>
      <vt:lpstr>Inmuebles adquiridos mediante sucesión por causa de muerte.</vt:lpstr>
      <vt:lpstr>b) Sucesiones intestadas:</vt:lpstr>
      <vt:lpstr>Conclusiones: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 posible presentar una carpeta legal, que no genere reparos, en las compraventas financiadas con créditos hipotecarios?</dc:title>
  <dc:creator>HP</dc:creator>
  <cp:lastModifiedBy>HP</cp:lastModifiedBy>
  <cp:revision>70</cp:revision>
  <dcterms:created xsi:type="dcterms:W3CDTF">2025-01-09T14:55:48Z</dcterms:created>
  <dcterms:modified xsi:type="dcterms:W3CDTF">2025-01-15T16:28:33Z</dcterms:modified>
</cp:coreProperties>
</file>